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Londrina Solid Heavy" charset="1" panose="00000A00000000000000"/>
      <p:regular r:id="rId53"/>
    </p:embeddedFont>
    <p:embeddedFont>
      <p:font typeface="Nunito" charset="1" panose="00000500000000000000"/>
      <p:regular r:id="rId54"/>
    </p:embeddedFont>
    <p:embeddedFont>
      <p:font typeface="Nunito Bold" charset="1" panose="00000800000000000000"/>
      <p:regular r:id="rId55"/>
    </p:embeddedFont>
    <p:embeddedFont>
      <p:font typeface="Nunito Light" charset="1" panose="00000400000000000000"/>
      <p:regular r:id="rId56"/>
    </p:embeddedFont>
    <p:embeddedFont>
      <p:font typeface="Arimo" charset="1" panose="020B0604020202020204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notesMasters/notesMaster1.xml" Type="http://schemas.openxmlformats.org/officeDocument/2006/relationships/notesMaster"/><Relationship Id="rId58" Target="theme/theme2.xml" Type="http://schemas.openxmlformats.org/officeDocument/2006/relationships/theme"/><Relationship Id="rId59" Target="notesSlides/notesSlide1.xml" Type="http://schemas.openxmlformats.org/officeDocument/2006/relationships/notes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Sao Paulo appears prominently in the customer penetration chart but not in the seller penetration chart, indicating a</a:t>
            </a:r>
          </a:p>
          <a:p>
            <a:r>
              <a:rPr lang="en-US"/>
              <a:t>higher customer base compared to sellers.</a:t>
            </a:r>
          </a:p>
          <a:p>
            <a:r>
              <a:rPr lang="en-US"/>
              <a:t>Curitiba shows significant presence in both charts, highlighting its importance in both customer and seller markets.</a:t>
            </a:r>
          </a:p>
          <a:p>
            <a:r>
              <a:rPr lang="en-US"/>
              <a:t>Cities like Manaus and Macapa have high customer penetration rates but do not appear in the seller penetration chart,</a:t>
            </a:r>
          </a:p>
          <a:p>
            <a:r>
              <a:rPr lang="en-US"/>
              <a:t>suggesting a customer-centric market.</a:t>
            </a:r>
          </a:p>
          <a:p>
            <a:r>
              <a:rPr lang="en-US"/>
              <a:t>Conversely, cities like Aparecida de Goiania and Teresina have high seller penetration rates but are not prominent in</a:t>
            </a:r>
          </a:p>
          <a:p>
            <a:r>
              <a:rPr lang="en-US"/>
              <a:t>the customer penetration chart, indicating a seller-centric marke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14" Target="../media/image52.png" Type="http://schemas.openxmlformats.org/officeDocument/2006/relationships/image"/><Relationship Id="rId15" Target="../media/image53.png" Type="http://schemas.openxmlformats.org/officeDocument/2006/relationships/image"/><Relationship Id="rId16" Target="../media/image5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55.png" Type="http://schemas.openxmlformats.org/officeDocument/2006/relationships/image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15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2.pn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7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7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12" Target="../media/image81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98.png" Type="http://schemas.openxmlformats.org/officeDocument/2006/relationships/image"/><Relationship Id="rId13" Target="../media/image99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100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101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3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44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75388" y="-2163336"/>
            <a:ext cx="3854671" cy="4326671"/>
          </a:xfrm>
          <a:custGeom>
            <a:avLst/>
            <a:gdLst/>
            <a:ahLst/>
            <a:cxnLst/>
            <a:rect r="r" b="b" t="t" l="l"/>
            <a:pathLst>
              <a:path h="4326671" w="3854671">
                <a:moveTo>
                  <a:pt x="0" y="0"/>
                </a:moveTo>
                <a:lnTo>
                  <a:pt x="3854671" y="0"/>
                </a:lnTo>
                <a:lnTo>
                  <a:pt x="3854671" y="4326672"/>
                </a:lnTo>
                <a:lnTo>
                  <a:pt x="0" y="432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24200" y="4969545"/>
            <a:ext cx="4360102" cy="4288755"/>
          </a:xfrm>
          <a:custGeom>
            <a:avLst/>
            <a:gdLst/>
            <a:ahLst/>
            <a:cxnLst/>
            <a:rect r="r" b="b" t="t" l="l"/>
            <a:pathLst>
              <a:path h="4288755" w="4360102">
                <a:moveTo>
                  <a:pt x="0" y="0"/>
                </a:moveTo>
                <a:lnTo>
                  <a:pt x="4360102" y="0"/>
                </a:lnTo>
                <a:lnTo>
                  <a:pt x="4360102" y="4288755"/>
                </a:lnTo>
                <a:lnTo>
                  <a:pt x="0" y="4288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693" y="7533738"/>
            <a:ext cx="3209821" cy="898750"/>
          </a:xfrm>
          <a:custGeom>
            <a:avLst/>
            <a:gdLst/>
            <a:ahLst/>
            <a:cxnLst/>
            <a:rect r="r" b="b" t="t" l="l"/>
            <a:pathLst>
              <a:path h="898750" w="3209821">
                <a:moveTo>
                  <a:pt x="0" y="0"/>
                </a:moveTo>
                <a:lnTo>
                  <a:pt x="3209821" y="0"/>
                </a:lnTo>
                <a:lnTo>
                  <a:pt x="3209821" y="898750"/>
                </a:lnTo>
                <a:lnTo>
                  <a:pt x="0" y="898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3607" y="8368686"/>
            <a:ext cx="2918233" cy="2833339"/>
          </a:xfrm>
          <a:custGeom>
            <a:avLst/>
            <a:gdLst/>
            <a:ahLst/>
            <a:cxnLst/>
            <a:rect r="r" b="b" t="t" l="l"/>
            <a:pathLst>
              <a:path h="2833339" w="2918233">
                <a:moveTo>
                  <a:pt x="0" y="0"/>
                </a:moveTo>
                <a:lnTo>
                  <a:pt x="2918233" y="0"/>
                </a:lnTo>
                <a:lnTo>
                  <a:pt x="2918233" y="2833339"/>
                </a:lnTo>
                <a:lnTo>
                  <a:pt x="0" y="2833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43607" y="530284"/>
            <a:ext cx="1055766" cy="1556759"/>
          </a:xfrm>
          <a:custGeom>
            <a:avLst/>
            <a:gdLst/>
            <a:ahLst/>
            <a:cxnLst/>
            <a:rect r="r" b="b" t="t" l="l"/>
            <a:pathLst>
              <a:path h="1556759" w="1055766">
                <a:moveTo>
                  <a:pt x="0" y="0"/>
                </a:moveTo>
                <a:lnTo>
                  <a:pt x="1055766" y="0"/>
                </a:lnTo>
                <a:lnTo>
                  <a:pt x="1055766" y="1556759"/>
                </a:lnTo>
                <a:lnTo>
                  <a:pt x="0" y="1556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44347" y="2789893"/>
            <a:ext cx="11216339" cy="4707213"/>
            <a:chOff x="0" y="0"/>
            <a:chExt cx="14955119" cy="62762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19075"/>
              <a:ext cx="14955119" cy="4243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  <a:spcBef>
                  <a:spcPts val="9000"/>
                </a:spcBef>
              </a:pPr>
              <a:r>
                <a:rPr lang="en-US" sz="12000">
                  <a:solidFill>
                    <a:srgbClr val="494747"/>
                  </a:solidFill>
                  <a:latin typeface="Londrina Solid Heavy"/>
                </a:rPr>
                <a:t>Olist E-commerce Data Analysis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62870" y="5154858"/>
              <a:ext cx="12229379" cy="1121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9"/>
                </a:lnSpc>
                <a:spcBef>
                  <a:spcPts val="2399"/>
                </a:spcBef>
              </a:pPr>
              <a:r>
                <a:rPr lang="en-US" sz="3199">
                  <a:solidFill>
                    <a:srgbClr val="494747"/>
                  </a:solidFill>
                  <a:latin typeface="Nunito"/>
                </a:rPr>
                <a:t>PinZhao Li , YanYu Liu , GengShang Dong , Vincent William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49053" y="1514892"/>
            <a:ext cx="973698" cy="1144303"/>
          </a:xfrm>
          <a:custGeom>
            <a:avLst/>
            <a:gdLst/>
            <a:ahLst/>
            <a:cxnLst/>
            <a:rect r="r" b="b" t="t" l="l"/>
            <a:pathLst>
              <a:path h="1144303" w="973698">
                <a:moveTo>
                  <a:pt x="0" y="0"/>
                </a:moveTo>
                <a:lnTo>
                  <a:pt x="973698" y="0"/>
                </a:lnTo>
                <a:lnTo>
                  <a:pt x="973698" y="1144302"/>
                </a:lnTo>
                <a:lnTo>
                  <a:pt x="0" y="1144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39049">
            <a:off x="-1872206" y="7675521"/>
            <a:ext cx="4515755" cy="3037872"/>
          </a:xfrm>
          <a:custGeom>
            <a:avLst/>
            <a:gdLst/>
            <a:ahLst/>
            <a:cxnLst/>
            <a:rect r="r" b="b" t="t" l="l"/>
            <a:pathLst>
              <a:path h="3037872" w="4515755">
                <a:moveTo>
                  <a:pt x="0" y="0"/>
                </a:moveTo>
                <a:lnTo>
                  <a:pt x="4515755" y="0"/>
                </a:lnTo>
                <a:lnTo>
                  <a:pt x="4515755" y="3037872"/>
                </a:lnTo>
                <a:lnTo>
                  <a:pt x="0" y="303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2390" y="-1050996"/>
            <a:ext cx="3322113" cy="2101992"/>
          </a:xfrm>
          <a:custGeom>
            <a:avLst/>
            <a:gdLst/>
            <a:ahLst/>
            <a:cxnLst/>
            <a:rect r="r" b="b" t="t" l="l"/>
            <a:pathLst>
              <a:path h="2101992" w="3322113">
                <a:moveTo>
                  <a:pt x="0" y="0"/>
                </a:moveTo>
                <a:lnTo>
                  <a:pt x="3322113" y="0"/>
                </a:lnTo>
                <a:lnTo>
                  <a:pt x="3322113" y="2101992"/>
                </a:lnTo>
                <a:lnTo>
                  <a:pt x="0" y="2101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98555" y="6532663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4" y="0"/>
                </a:lnTo>
                <a:lnTo>
                  <a:pt x="1212814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5602" y="8437149"/>
            <a:ext cx="973698" cy="1144303"/>
          </a:xfrm>
          <a:custGeom>
            <a:avLst/>
            <a:gdLst/>
            <a:ahLst/>
            <a:cxnLst/>
            <a:rect r="r" b="b" t="t" l="l"/>
            <a:pathLst>
              <a:path h="1144303" w="973698">
                <a:moveTo>
                  <a:pt x="0" y="0"/>
                </a:moveTo>
                <a:lnTo>
                  <a:pt x="973698" y="0"/>
                </a:lnTo>
                <a:lnTo>
                  <a:pt x="973698" y="1144303"/>
                </a:lnTo>
                <a:lnTo>
                  <a:pt x="0" y="1144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808" y="7605164"/>
            <a:ext cx="2062998" cy="577640"/>
          </a:xfrm>
          <a:custGeom>
            <a:avLst/>
            <a:gdLst/>
            <a:ahLst/>
            <a:cxnLst/>
            <a:rect r="r" b="b" t="t" l="l"/>
            <a:pathLst>
              <a:path h="577640" w="2062998">
                <a:moveTo>
                  <a:pt x="0" y="0"/>
                </a:moveTo>
                <a:lnTo>
                  <a:pt x="2062999" y="0"/>
                </a:lnTo>
                <a:lnTo>
                  <a:pt x="2062999" y="577640"/>
                </a:lnTo>
                <a:lnTo>
                  <a:pt x="0" y="577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61807" y="9009301"/>
            <a:ext cx="802949" cy="401475"/>
          </a:xfrm>
          <a:custGeom>
            <a:avLst/>
            <a:gdLst/>
            <a:ahLst/>
            <a:cxnLst/>
            <a:rect r="r" b="b" t="t" l="l"/>
            <a:pathLst>
              <a:path h="401475" w="802949">
                <a:moveTo>
                  <a:pt x="0" y="0"/>
                </a:moveTo>
                <a:lnTo>
                  <a:pt x="802949" y="0"/>
                </a:lnTo>
                <a:lnTo>
                  <a:pt x="802949" y="401474"/>
                </a:lnTo>
                <a:lnTo>
                  <a:pt x="0" y="4014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9613" y="2959333"/>
            <a:ext cx="5845484" cy="1431008"/>
          </a:xfrm>
          <a:custGeom>
            <a:avLst/>
            <a:gdLst/>
            <a:ahLst/>
            <a:cxnLst/>
            <a:rect r="r" b="b" t="t" l="l"/>
            <a:pathLst>
              <a:path h="1431008" w="5845484">
                <a:moveTo>
                  <a:pt x="0" y="0"/>
                </a:moveTo>
                <a:lnTo>
                  <a:pt x="5845485" y="0"/>
                </a:lnTo>
                <a:lnTo>
                  <a:pt x="5845485" y="1431009"/>
                </a:lnTo>
                <a:lnTo>
                  <a:pt x="0" y="14310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32356" y="6477734"/>
            <a:ext cx="8702768" cy="1243253"/>
          </a:xfrm>
          <a:custGeom>
            <a:avLst/>
            <a:gdLst/>
            <a:ahLst/>
            <a:cxnLst/>
            <a:rect r="r" b="b" t="t" l="l"/>
            <a:pathLst>
              <a:path h="1243253" w="8702768">
                <a:moveTo>
                  <a:pt x="0" y="0"/>
                </a:moveTo>
                <a:lnTo>
                  <a:pt x="8702767" y="0"/>
                </a:lnTo>
                <a:lnTo>
                  <a:pt x="8702767" y="1243253"/>
                </a:lnTo>
                <a:lnTo>
                  <a:pt x="0" y="124325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40012" y="2959333"/>
            <a:ext cx="7971285" cy="1431008"/>
          </a:xfrm>
          <a:custGeom>
            <a:avLst/>
            <a:gdLst/>
            <a:ahLst/>
            <a:cxnLst/>
            <a:rect r="r" b="b" t="t" l="l"/>
            <a:pathLst>
              <a:path h="1431008" w="7971285">
                <a:moveTo>
                  <a:pt x="0" y="0"/>
                </a:moveTo>
                <a:lnTo>
                  <a:pt x="7971285" y="0"/>
                </a:lnTo>
                <a:lnTo>
                  <a:pt x="7971285" y="1431009"/>
                </a:lnTo>
                <a:lnTo>
                  <a:pt x="0" y="14310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4756" y="2116001"/>
            <a:ext cx="10673508" cy="117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ts val="6599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263281" y="2294695"/>
            <a:ext cx="3328510" cy="12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1"/>
              </a:lnSpc>
              <a:spcBef>
                <a:spcPts val="2806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</a:rPr>
              <a:t>Geolocation Dataset</a:t>
            </a:r>
          </a:p>
          <a:p>
            <a:pPr algn="just">
              <a:lnSpc>
                <a:spcPts val="3741"/>
              </a:lnSpc>
              <a:spcBef>
                <a:spcPts val="2806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268864" y="2294695"/>
            <a:ext cx="3328510" cy="12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1"/>
              </a:lnSpc>
              <a:spcBef>
                <a:spcPts val="2806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</a:rPr>
              <a:t>Customer Dataset</a:t>
            </a:r>
          </a:p>
          <a:p>
            <a:pPr algn="just">
              <a:lnSpc>
                <a:spcPts val="3741"/>
              </a:lnSpc>
              <a:spcBef>
                <a:spcPts val="2806"/>
              </a:spcBef>
            </a:pPr>
          </a:p>
        </p:txBody>
      </p:sp>
      <p:sp>
        <p:nvSpPr>
          <p:cNvPr name="AutoShape 14" id="14"/>
          <p:cNvSpPr/>
          <p:nvPr/>
        </p:nvSpPr>
        <p:spPr>
          <a:xfrm>
            <a:off x="5032356" y="4390342"/>
            <a:ext cx="4351384" cy="2087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9383739" y="4390342"/>
            <a:ext cx="4241915" cy="2087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7909449" y="7976648"/>
            <a:ext cx="3828690" cy="12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1"/>
              </a:lnSpc>
              <a:spcBef>
                <a:spcPts val="2806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</a:rPr>
              <a:t>Customer_geolocation</a:t>
            </a:r>
          </a:p>
          <a:p>
            <a:pPr algn="just">
              <a:lnSpc>
                <a:spcPts val="3741"/>
              </a:lnSpc>
              <a:spcBef>
                <a:spcPts val="2806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731318"/>
            <a:ext cx="5641388" cy="6332170"/>
          </a:xfrm>
          <a:custGeom>
            <a:avLst/>
            <a:gdLst/>
            <a:ahLst/>
            <a:cxnLst/>
            <a:rect r="r" b="b" t="t" l="l"/>
            <a:pathLst>
              <a:path h="6332170" w="5641388">
                <a:moveTo>
                  <a:pt x="0" y="0"/>
                </a:moveTo>
                <a:lnTo>
                  <a:pt x="5641388" y="0"/>
                </a:lnTo>
                <a:lnTo>
                  <a:pt x="5641388" y="6332169"/>
                </a:lnTo>
                <a:lnTo>
                  <a:pt x="0" y="6332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59100" y="7077781"/>
            <a:ext cx="4152900" cy="4084944"/>
          </a:xfrm>
          <a:custGeom>
            <a:avLst/>
            <a:gdLst/>
            <a:ahLst/>
            <a:cxnLst/>
            <a:rect r="r" b="b" t="t" l="l"/>
            <a:pathLst>
              <a:path h="4084944" w="4152900">
                <a:moveTo>
                  <a:pt x="0" y="0"/>
                </a:moveTo>
                <a:lnTo>
                  <a:pt x="4152900" y="0"/>
                </a:lnTo>
                <a:lnTo>
                  <a:pt x="4152900" y="4084943"/>
                </a:lnTo>
                <a:lnTo>
                  <a:pt x="0" y="408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64555" y="8687644"/>
            <a:ext cx="4076116" cy="1141312"/>
          </a:xfrm>
          <a:custGeom>
            <a:avLst/>
            <a:gdLst/>
            <a:ahLst/>
            <a:cxnLst/>
            <a:rect r="r" b="b" t="t" l="l"/>
            <a:pathLst>
              <a:path h="1141312" w="4076116">
                <a:moveTo>
                  <a:pt x="0" y="0"/>
                </a:moveTo>
                <a:lnTo>
                  <a:pt x="4076115" y="0"/>
                </a:lnTo>
                <a:lnTo>
                  <a:pt x="4076115" y="1141312"/>
                </a:lnTo>
                <a:lnTo>
                  <a:pt x="0" y="1141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5602" y="1028700"/>
            <a:ext cx="973698" cy="1144303"/>
          </a:xfrm>
          <a:custGeom>
            <a:avLst/>
            <a:gdLst/>
            <a:ahLst/>
            <a:cxnLst/>
            <a:rect r="r" b="b" t="t" l="l"/>
            <a:pathLst>
              <a:path h="1144303" w="973698">
                <a:moveTo>
                  <a:pt x="0" y="0"/>
                </a:moveTo>
                <a:lnTo>
                  <a:pt x="973698" y="0"/>
                </a:lnTo>
                <a:lnTo>
                  <a:pt x="973698" y="1144303"/>
                </a:lnTo>
                <a:lnTo>
                  <a:pt x="0" y="1144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0859" y="-338750"/>
            <a:ext cx="1858697" cy="2511753"/>
          </a:xfrm>
          <a:custGeom>
            <a:avLst/>
            <a:gdLst/>
            <a:ahLst/>
            <a:cxnLst/>
            <a:rect r="r" b="b" t="t" l="l"/>
            <a:pathLst>
              <a:path h="2511753" w="1858697">
                <a:moveTo>
                  <a:pt x="0" y="0"/>
                </a:moveTo>
                <a:lnTo>
                  <a:pt x="1858697" y="0"/>
                </a:lnTo>
                <a:lnTo>
                  <a:pt x="1858697" y="2511753"/>
                </a:lnTo>
                <a:lnTo>
                  <a:pt x="0" y="2511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20208" y="2152544"/>
            <a:ext cx="5986016" cy="5703616"/>
          </a:xfrm>
          <a:custGeom>
            <a:avLst/>
            <a:gdLst/>
            <a:ahLst/>
            <a:cxnLst/>
            <a:rect r="r" b="b" t="t" l="l"/>
            <a:pathLst>
              <a:path h="5703616" w="5986016">
                <a:moveTo>
                  <a:pt x="0" y="0"/>
                </a:moveTo>
                <a:lnTo>
                  <a:pt x="5986016" y="0"/>
                </a:lnTo>
                <a:lnTo>
                  <a:pt x="5986016" y="5703616"/>
                </a:lnTo>
                <a:lnTo>
                  <a:pt x="0" y="57036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077781"/>
            <a:ext cx="1055766" cy="1556759"/>
          </a:xfrm>
          <a:custGeom>
            <a:avLst/>
            <a:gdLst/>
            <a:ahLst/>
            <a:cxnLst/>
            <a:rect r="r" b="b" t="t" l="l"/>
            <a:pathLst>
              <a:path h="1556759" w="1055766">
                <a:moveTo>
                  <a:pt x="0" y="0"/>
                </a:moveTo>
                <a:lnTo>
                  <a:pt x="1055766" y="0"/>
                </a:lnTo>
                <a:lnTo>
                  <a:pt x="1055766" y="1556759"/>
                </a:lnTo>
                <a:lnTo>
                  <a:pt x="0" y="15567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06224" y="0"/>
            <a:ext cx="8312471" cy="7856160"/>
          </a:xfrm>
          <a:custGeom>
            <a:avLst/>
            <a:gdLst/>
            <a:ahLst/>
            <a:cxnLst/>
            <a:rect r="r" b="b" t="t" l="l"/>
            <a:pathLst>
              <a:path h="7856160" w="8312471">
                <a:moveTo>
                  <a:pt x="0" y="0"/>
                </a:moveTo>
                <a:lnTo>
                  <a:pt x="8312471" y="0"/>
                </a:lnTo>
                <a:lnTo>
                  <a:pt x="8312471" y="7856160"/>
                </a:lnTo>
                <a:lnTo>
                  <a:pt x="0" y="785616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79709" y="8256548"/>
            <a:ext cx="3328510" cy="12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1"/>
              </a:lnSpc>
              <a:spcBef>
                <a:spcPts val="2806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</a:rPr>
              <a:t>Orders on the map</a:t>
            </a:r>
          </a:p>
          <a:p>
            <a:pPr algn="just">
              <a:lnSpc>
                <a:spcPts val="3741"/>
              </a:lnSpc>
              <a:spcBef>
                <a:spcPts val="2806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80913" y="7363717"/>
            <a:ext cx="1214174" cy="1790337"/>
          </a:xfrm>
          <a:custGeom>
            <a:avLst/>
            <a:gdLst/>
            <a:ahLst/>
            <a:cxnLst/>
            <a:rect r="r" b="b" t="t" l="l"/>
            <a:pathLst>
              <a:path h="1790337" w="1214174">
                <a:moveTo>
                  <a:pt x="0" y="0"/>
                </a:moveTo>
                <a:lnTo>
                  <a:pt x="1214174" y="0"/>
                </a:lnTo>
                <a:lnTo>
                  <a:pt x="1214174" y="1790337"/>
                </a:lnTo>
                <a:lnTo>
                  <a:pt x="0" y="1790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9379" y="1028700"/>
            <a:ext cx="12429241" cy="8229600"/>
          </a:xfrm>
          <a:custGeom>
            <a:avLst/>
            <a:gdLst/>
            <a:ahLst/>
            <a:cxnLst/>
            <a:rect r="r" b="b" t="t" l="l"/>
            <a:pathLst>
              <a:path h="8229600" w="12429241">
                <a:moveTo>
                  <a:pt x="0" y="0"/>
                </a:moveTo>
                <a:lnTo>
                  <a:pt x="12429242" y="0"/>
                </a:lnTo>
                <a:lnTo>
                  <a:pt x="124292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382">
            <a:off x="15215184" y="764060"/>
            <a:ext cx="1556707" cy="529280"/>
          </a:xfrm>
          <a:custGeom>
            <a:avLst/>
            <a:gdLst/>
            <a:ahLst/>
            <a:cxnLst/>
            <a:rect r="r" b="b" t="t" l="l"/>
            <a:pathLst>
              <a:path h="529280" w="1556707">
                <a:moveTo>
                  <a:pt x="0" y="0"/>
                </a:moveTo>
                <a:lnTo>
                  <a:pt x="1556707" y="0"/>
                </a:lnTo>
                <a:lnTo>
                  <a:pt x="1556707" y="529280"/>
                </a:lnTo>
                <a:lnTo>
                  <a:pt x="0" y="529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69691">
            <a:off x="2659665" y="8996732"/>
            <a:ext cx="3323571" cy="2048528"/>
          </a:xfrm>
          <a:custGeom>
            <a:avLst/>
            <a:gdLst/>
            <a:ahLst/>
            <a:cxnLst/>
            <a:rect r="r" b="b" t="t" l="l"/>
            <a:pathLst>
              <a:path h="2048528" w="3323571">
                <a:moveTo>
                  <a:pt x="0" y="0"/>
                </a:moveTo>
                <a:lnTo>
                  <a:pt x="3323571" y="0"/>
                </a:lnTo>
                <a:lnTo>
                  <a:pt x="3323571" y="2048528"/>
                </a:lnTo>
                <a:lnTo>
                  <a:pt x="0" y="2048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2484" y="276380"/>
            <a:ext cx="4725990" cy="60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572">
                <a:solidFill>
                  <a:srgbClr val="000000"/>
                </a:solidFill>
                <a:latin typeface="Nunito Bold"/>
              </a:rPr>
              <a:t>Monthly trend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201150"/>
            <a:ext cx="7935846" cy="47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ts val="2940"/>
              </a:spcBef>
            </a:pPr>
            <a:r>
              <a:rPr lang="en-US" sz="2800">
                <a:solidFill>
                  <a:srgbClr val="494747"/>
                </a:solidFill>
                <a:latin typeface="Nunito Bold"/>
              </a:rPr>
              <a:t>Vincent William Hadiasali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80913" y="7363717"/>
            <a:ext cx="1214174" cy="1790337"/>
          </a:xfrm>
          <a:custGeom>
            <a:avLst/>
            <a:gdLst/>
            <a:ahLst/>
            <a:cxnLst/>
            <a:rect r="r" b="b" t="t" l="l"/>
            <a:pathLst>
              <a:path h="1790337" w="1214174">
                <a:moveTo>
                  <a:pt x="0" y="0"/>
                </a:moveTo>
                <a:lnTo>
                  <a:pt x="1214174" y="0"/>
                </a:lnTo>
                <a:lnTo>
                  <a:pt x="1214174" y="1790337"/>
                </a:lnTo>
                <a:lnTo>
                  <a:pt x="0" y="1790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3271" y="1028700"/>
            <a:ext cx="12901458" cy="8229600"/>
          </a:xfrm>
          <a:custGeom>
            <a:avLst/>
            <a:gdLst/>
            <a:ahLst/>
            <a:cxnLst/>
            <a:rect r="r" b="b" t="t" l="l"/>
            <a:pathLst>
              <a:path h="8229600" w="12901458">
                <a:moveTo>
                  <a:pt x="0" y="0"/>
                </a:moveTo>
                <a:lnTo>
                  <a:pt x="12901458" y="0"/>
                </a:lnTo>
                <a:lnTo>
                  <a:pt x="129014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382">
            <a:off x="15215184" y="764060"/>
            <a:ext cx="1556707" cy="529280"/>
          </a:xfrm>
          <a:custGeom>
            <a:avLst/>
            <a:gdLst/>
            <a:ahLst/>
            <a:cxnLst/>
            <a:rect r="r" b="b" t="t" l="l"/>
            <a:pathLst>
              <a:path h="529280" w="1556707">
                <a:moveTo>
                  <a:pt x="0" y="0"/>
                </a:moveTo>
                <a:lnTo>
                  <a:pt x="1556707" y="0"/>
                </a:lnTo>
                <a:lnTo>
                  <a:pt x="1556707" y="529280"/>
                </a:lnTo>
                <a:lnTo>
                  <a:pt x="0" y="529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69691">
            <a:off x="2659665" y="8996732"/>
            <a:ext cx="3323571" cy="2048528"/>
          </a:xfrm>
          <a:custGeom>
            <a:avLst/>
            <a:gdLst/>
            <a:ahLst/>
            <a:cxnLst/>
            <a:rect r="r" b="b" t="t" l="l"/>
            <a:pathLst>
              <a:path h="2048528" w="3323571">
                <a:moveTo>
                  <a:pt x="0" y="0"/>
                </a:moveTo>
                <a:lnTo>
                  <a:pt x="3323571" y="0"/>
                </a:lnTo>
                <a:lnTo>
                  <a:pt x="3323571" y="2048528"/>
                </a:lnTo>
                <a:lnTo>
                  <a:pt x="0" y="2048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2484" y="276380"/>
            <a:ext cx="4725990" cy="60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572">
                <a:solidFill>
                  <a:srgbClr val="000000"/>
                </a:solidFill>
                <a:latin typeface="Nunito Bold"/>
              </a:rPr>
              <a:t>Monthly trend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76077" y="5126519"/>
            <a:ext cx="7935846" cy="47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ts val="2940"/>
              </a:spcBef>
            </a:pPr>
            <a:r>
              <a:rPr lang="en-US" sz="2800">
                <a:solidFill>
                  <a:srgbClr val="494747"/>
                </a:solidFill>
                <a:latin typeface="Nunito Bold"/>
              </a:rPr>
              <a:t>Using time series analysis.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76077" y="5969256"/>
            <a:ext cx="7935846" cy="952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ts val="1890"/>
              </a:spcBef>
            </a:pPr>
            <a:r>
              <a:rPr lang="en-US" sz="2100">
                <a:solidFill>
                  <a:srgbClr val="494747"/>
                </a:solidFill>
                <a:latin typeface="Nunito Light"/>
              </a:rPr>
              <a:t>Analysis will include stationary test, autocorrelation test, experimenting around a couple of well-known time series transformation and their forecasts.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40102" y="3527612"/>
            <a:ext cx="10207795" cy="117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ts val="6599"/>
              </a:spcBef>
            </a:pPr>
            <a:r>
              <a:rPr lang="en-US" sz="8799">
                <a:solidFill>
                  <a:srgbClr val="494747"/>
                </a:solidFill>
                <a:latin typeface="Londrina Solid Heavy"/>
              </a:rPr>
              <a:t>Freight value prediction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30537" y="-993919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60" y="0"/>
                </a:lnTo>
                <a:lnTo>
                  <a:pt x="2965860" y="2879580"/>
                </a:lnTo>
                <a:lnTo>
                  <a:pt x="0" y="2879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1381" y="1885661"/>
            <a:ext cx="527883" cy="778379"/>
          </a:xfrm>
          <a:custGeom>
            <a:avLst/>
            <a:gdLst/>
            <a:ahLst/>
            <a:cxnLst/>
            <a:rect r="r" b="b" t="t" l="l"/>
            <a:pathLst>
              <a:path h="778379" w="527883">
                <a:moveTo>
                  <a:pt x="0" y="0"/>
                </a:moveTo>
                <a:lnTo>
                  <a:pt x="527883" y="0"/>
                </a:lnTo>
                <a:lnTo>
                  <a:pt x="527883" y="778379"/>
                </a:lnTo>
                <a:lnTo>
                  <a:pt x="0" y="778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89340" y="5541184"/>
            <a:ext cx="2683348" cy="2639439"/>
          </a:xfrm>
          <a:custGeom>
            <a:avLst/>
            <a:gdLst/>
            <a:ahLst/>
            <a:cxnLst/>
            <a:rect r="r" b="b" t="t" l="l"/>
            <a:pathLst>
              <a:path h="2639439" w="2683348">
                <a:moveTo>
                  <a:pt x="0" y="0"/>
                </a:moveTo>
                <a:lnTo>
                  <a:pt x="2683348" y="0"/>
                </a:lnTo>
                <a:lnTo>
                  <a:pt x="2683348" y="2639438"/>
                </a:lnTo>
                <a:lnTo>
                  <a:pt x="0" y="2639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19380" y="6743436"/>
            <a:ext cx="2139920" cy="2514864"/>
          </a:xfrm>
          <a:custGeom>
            <a:avLst/>
            <a:gdLst/>
            <a:ahLst/>
            <a:cxnLst/>
            <a:rect r="r" b="b" t="t" l="l"/>
            <a:pathLst>
              <a:path h="2514864" w="2139920">
                <a:moveTo>
                  <a:pt x="0" y="0"/>
                </a:moveTo>
                <a:lnTo>
                  <a:pt x="2139920" y="0"/>
                </a:lnTo>
                <a:lnTo>
                  <a:pt x="2139920" y="2514864"/>
                </a:lnTo>
                <a:lnTo>
                  <a:pt x="0" y="2514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1600" y="8420421"/>
            <a:ext cx="3823533" cy="3733159"/>
          </a:xfrm>
          <a:custGeom>
            <a:avLst/>
            <a:gdLst/>
            <a:ahLst/>
            <a:cxnLst/>
            <a:rect r="r" b="b" t="t" l="l"/>
            <a:pathLst>
              <a:path h="3733159" w="3823533">
                <a:moveTo>
                  <a:pt x="0" y="0"/>
                </a:moveTo>
                <a:lnTo>
                  <a:pt x="3823533" y="0"/>
                </a:lnTo>
                <a:lnTo>
                  <a:pt x="3823533" y="3733158"/>
                </a:lnTo>
                <a:lnTo>
                  <a:pt x="0" y="3733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03264" y="1028700"/>
            <a:ext cx="1156036" cy="1038330"/>
          </a:xfrm>
          <a:custGeom>
            <a:avLst/>
            <a:gdLst/>
            <a:ahLst/>
            <a:cxnLst/>
            <a:rect r="r" b="b" t="t" l="l"/>
            <a:pathLst>
              <a:path h="1038330" w="1156036">
                <a:moveTo>
                  <a:pt x="0" y="0"/>
                </a:moveTo>
                <a:lnTo>
                  <a:pt x="1156036" y="0"/>
                </a:lnTo>
                <a:lnTo>
                  <a:pt x="1156036" y="1038330"/>
                </a:lnTo>
                <a:lnTo>
                  <a:pt x="0" y="1038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45436" y="8779827"/>
            <a:ext cx="7935846" cy="47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ts val="2940"/>
              </a:spcBef>
            </a:pPr>
            <a:r>
              <a:rPr lang="en-US" sz="2800">
                <a:solidFill>
                  <a:srgbClr val="494747"/>
                </a:solidFill>
                <a:latin typeface="Nunito Bold"/>
              </a:rPr>
              <a:t>Vincent William Hadiasali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6500" y="0"/>
            <a:ext cx="8191500" cy="10287000"/>
          </a:xfrm>
          <a:custGeom>
            <a:avLst/>
            <a:gdLst/>
            <a:ahLst/>
            <a:cxnLst/>
            <a:rect r="r" b="b" t="t" l="l"/>
            <a:pathLst>
              <a:path h="10287000" w="8191500">
                <a:moveTo>
                  <a:pt x="0" y="0"/>
                </a:moveTo>
                <a:lnTo>
                  <a:pt x="8191500" y="0"/>
                </a:lnTo>
                <a:lnTo>
                  <a:pt x="8191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097" t="0" r="-482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96500" y="0"/>
            <a:ext cx="8191500" cy="14517320"/>
          </a:xfrm>
          <a:custGeom>
            <a:avLst/>
            <a:gdLst/>
            <a:ahLst/>
            <a:cxnLst/>
            <a:rect r="r" b="b" t="t" l="l"/>
            <a:pathLst>
              <a:path h="14517320" w="8191500">
                <a:moveTo>
                  <a:pt x="0" y="0"/>
                </a:moveTo>
                <a:lnTo>
                  <a:pt x="8191500" y="0"/>
                </a:lnTo>
                <a:lnTo>
                  <a:pt x="8191500" y="14517320"/>
                </a:lnTo>
                <a:lnTo>
                  <a:pt x="0" y="1451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6400" y="2051528"/>
            <a:ext cx="6691746" cy="5724767"/>
            <a:chOff x="0" y="0"/>
            <a:chExt cx="8922328" cy="763302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1925"/>
              <a:ext cx="8922328" cy="4600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  <a:spcBef>
                  <a:spcPts val="6599"/>
                </a:spcBef>
              </a:pPr>
              <a:r>
                <a:rPr lang="en-US" sz="8799">
                  <a:solidFill>
                    <a:srgbClr val="494747"/>
                  </a:solidFill>
                  <a:latin typeface="Londrina Solid Heavy"/>
                </a:rPr>
                <a:t>Time Series Background Information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356840"/>
              <a:ext cx="7892015" cy="2276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  <a:spcBef>
                  <a:spcPts val="3420"/>
                </a:spcBef>
              </a:pPr>
              <a:r>
                <a:rPr lang="en-US" sz="3800">
                  <a:solidFill>
                    <a:srgbClr val="494747"/>
                  </a:solidFill>
                  <a:latin typeface="Nunito"/>
                </a:rPr>
                <a:t>Stationarity, autocorrelation, statistics test.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382">
            <a:off x="15215184" y="764060"/>
            <a:ext cx="1556707" cy="529280"/>
          </a:xfrm>
          <a:custGeom>
            <a:avLst/>
            <a:gdLst/>
            <a:ahLst/>
            <a:cxnLst/>
            <a:rect r="r" b="b" t="t" l="l"/>
            <a:pathLst>
              <a:path h="529280" w="1556707">
                <a:moveTo>
                  <a:pt x="0" y="0"/>
                </a:moveTo>
                <a:lnTo>
                  <a:pt x="1556707" y="0"/>
                </a:lnTo>
                <a:lnTo>
                  <a:pt x="1556707" y="529280"/>
                </a:lnTo>
                <a:lnTo>
                  <a:pt x="0" y="52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80913" y="7363717"/>
            <a:ext cx="1214174" cy="1790337"/>
          </a:xfrm>
          <a:custGeom>
            <a:avLst/>
            <a:gdLst/>
            <a:ahLst/>
            <a:cxnLst/>
            <a:rect r="r" b="b" t="t" l="l"/>
            <a:pathLst>
              <a:path h="1790337" w="1214174">
                <a:moveTo>
                  <a:pt x="0" y="0"/>
                </a:moveTo>
                <a:lnTo>
                  <a:pt x="1214174" y="0"/>
                </a:lnTo>
                <a:lnTo>
                  <a:pt x="1214174" y="1790337"/>
                </a:lnTo>
                <a:lnTo>
                  <a:pt x="0" y="1790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9691">
            <a:off x="6529714" y="8899980"/>
            <a:ext cx="3323571" cy="2048528"/>
          </a:xfrm>
          <a:custGeom>
            <a:avLst/>
            <a:gdLst/>
            <a:ahLst/>
            <a:cxnLst/>
            <a:rect r="r" b="b" t="t" l="l"/>
            <a:pathLst>
              <a:path h="2048528" w="3323571">
                <a:moveTo>
                  <a:pt x="0" y="0"/>
                </a:moveTo>
                <a:lnTo>
                  <a:pt x="3323572" y="0"/>
                </a:lnTo>
                <a:lnTo>
                  <a:pt x="3323572" y="2048529"/>
                </a:lnTo>
                <a:lnTo>
                  <a:pt x="0" y="204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4370" y="3665708"/>
            <a:ext cx="7877231" cy="2660659"/>
          </a:xfrm>
          <a:custGeom>
            <a:avLst/>
            <a:gdLst/>
            <a:ahLst/>
            <a:cxnLst/>
            <a:rect r="r" b="b" t="t" l="l"/>
            <a:pathLst>
              <a:path h="2660659" w="7877231">
                <a:moveTo>
                  <a:pt x="0" y="0"/>
                </a:moveTo>
                <a:lnTo>
                  <a:pt x="7877232" y="0"/>
                </a:lnTo>
                <a:lnTo>
                  <a:pt x="7877232" y="2660659"/>
                </a:lnTo>
                <a:lnTo>
                  <a:pt x="0" y="2660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559" t="-81116" r="-41465" b="-10869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4370" y="2527617"/>
            <a:ext cx="14954775" cy="1138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  <a:spcBef>
                <a:spcPts val="3420"/>
              </a:spcBef>
            </a:pPr>
            <a:r>
              <a:rPr lang="en-US" sz="3800">
                <a:solidFill>
                  <a:srgbClr val="494747"/>
                </a:solidFill>
                <a:latin typeface="Nunito"/>
                <a:ea typeface="Nunito"/>
              </a:rPr>
              <a:t>A stochastic process {X_t, t = 0,±1,±2,...} is said to be stationary if the following conditions hold: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4370" y="914400"/>
            <a:ext cx="1463926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94747"/>
                </a:solidFill>
                <a:latin typeface="Arimo Bold"/>
              </a:rPr>
              <a:t>Definition of stationary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4370" y="6610890"/>
            <a:ext cx="14954775" cy="5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  <a:spcBef>
                <a:spcPts val="3420"/>
              </a:spcBef>
            </a:pPr>
            <a:r>
              <a:rPr lang="en-US" sz="3800">
                <a:solidFill>
                  <a:srgbClr val="494747"/>
                </a:solidFill>
                <a:latin typeface="Nunito"/>
              </a:rPr>
              <a:t>where γ(t+h, t) = Cov(X_{t+h}, X_t)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854" y="4558272"/>
            <a:ext cx="8228291" cy="1968804"/>
          </a:xfrm>
          <a:custGeom>
            <a:avLst/>
            <a:gdLst/>
            <a:ahLst/>
            <a:cxnLst/>
            <a:rect r="r" b="b" t="t" l="l"/>
            <a:pathLst>
              <a:path h="1968804" w="8228291">
                <a:moveTo>
                  <a:pt x="0" y="0"/>
                </a:moveTo>
                <a:lnTo>
                  <a:pt x="8228292" y="0"/>
                </a:lnTo>
                <a:lnTo>
                  <a:pt x="8228292" y="1968804"/>
                </a:lnTo>
                <a:lnTo>
                  <a:pt x="0" y="196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445" t="-338639" r="-95428" b="-3203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84194" y="4401885"/>
            <a:ext cx="8051174" cy="2514728"/>
          </a:xfrm>
          <a:custGeom>
            <a:avLst/>
            <a:gdLst/>
            <a:ahLst/>
            <a:cxnLst/>
            <a:rect r="r" b="b" t="t" l="l"/>
            <a:pathLst>
              <a:path h="2514728" w="8051174">
                <a:moveTo>
                  <a:pt x="0" y="0"/>
                </a:moveTo>
                <a:lnTo>
                  <a:pt x="8051174" y="0"/>
                </a:lnTo>
                <a:lnTo>
                  <a:pt x="8051174" y="2514728"/>
                </a:lnTo>
                <a:lnTo>
                  <a:pt x="0" y="2514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015" t="-206968" r="-54649" b="-309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14400"/>
            <a:ext cx="9144000" cy="183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94747"/>
                </a:solidFill>
                <a:latin typeface="Arimo Bold"/>
              </a:rPr>
              <a:t>ADF Test: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94747"/>
                </a:solidFill>
                <a:latin typeface="Arimo Bold"/>
              </a:rPr>
              <a:t>Testing stationarity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914400"/>
            <a:ext cx="9144000" cy="183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94747"/>
                </a:solidFill>
                <a:latin typeface="Arimo Bold"/>
              </a:rPr>
              <a:t>Box-Ljung Test: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94747"/>
                </a:solidFill>
                <a:latin typeface="Arimo Bold"/>
              </a:rPr>
              <a:t>Testing autocorrelation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75561" y="2490671"/>
            <a:ext cx="9432281" cy="5305658"/>
          </a:xfrm>
          <a:custGeom>
            <a:avLst/>
            <a:gdLst/>
            <a:ahLst/>
            <a:cxnLst/>
            <a:rect r="r" b="b" t="t" l="l"/>
            <a:pathLst>
              <a:path h="5305658" w="9432281">
                <a:moveTo>
                  <a:pt x="0" y="0"/>
                </a:moveTo>
                <a:lnTo>
                  <a:pt x="9432280" y="0"/>
                </a:lnTo>
                <a:lnTo>
                  <a:pt x="9432280" y="5305658"/>
                </a:lnTo>
                <a:lnTo>
                  <a:pt x="0" y="530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4500" y="2984578"/>
            <a:ext cx="6691746" cy="3515365"/>
            <a:chOff x="0" y="0"/>
            <a:chExt cx="8922328" cy="46871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1925"/>
              <a:ext cx="8922328" cy="311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  <a:spcBef>
                  <a:spcPts val="6599"/>
                </a:spcBef>
              </a:pPr>
              <a:r>
                <a:rPr lang="en-US" sz="8799">
                  <a:solidFill>
                    <a:srgbClr val="494747"/>
                  </a:solidFill>
                  <a:latin typeface="Londrina Solid Heavy"/>
                </a:rPr>
                <a:t>It is test and forecast time!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928426"/>
              <a:ext cx="7207915" cy="758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  <a:spcBef>
                  <a:spcPts val="3420"/>
                </a:spcBef>
              </a:pPr>
              <a:r>
                <a:rPr lang="en-US" sz="3800">
                  <a:solidFill>
                    <a:srgbClr val="494747"/>
                  </a:solidFill>
                  <a:latin typeface="Nunito"/>
                </a:rPr>
                <a:t>The best thing to happen 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8763" y="1028700"/>
            <a:ext cx="11650474" cy="97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ts val="5759"/>
              </a:spcBef>
            </a:pPr>
            <a:r>
              <a:rPr lang="en-US" sz="6399">
                <a:solidFill>
                  <a:srgbClr val="494747"/>
                </a:solidFill>
                <a:latin typeface="Nunito Bold"/>
              </a:rPr>
              <a:t>Monthly freight value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37654" y="2002643"/>
            <a:ext cx="10412693" cy="7255657"/>
          </a:xfrm>
          <a:custGeom>
            <a:avLst/>
            <a:gdLst/>
            <a:ahLst/>
            <a:cxnLst/>
            <a:rect r="r" b="b" t="t" l="l"/>
            <a:pathLst>
              <a:path h="7255657" w="10412693">
                <a:moveTo>
                  <a:pt x="0" y="0"/>
                </a:moveTo>
                <a:lnTo>
                  <a:pt x="10412692" y="0"/>
                </a:lnTo>
                <a:lnTo>
                  <a:pt x="10412692" y="7255657"/>
                </a:lnTo>
                <a:lnTo>
                  <a:pt x="0" y="72556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8176" t="-23599" r="-34970" b="-810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18763" y="2790189"/>
            <a:ext cx="11650474" cy="4706621"/>
            <a:chOff x="0" y="0"/>
            <a:chExt cx="15533965" cy="627549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967445" y="5656580"/>
              <a:ext cx="13599075" cy="618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  <a:spcBef>
                  <a:spcPts val="294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37638"/>
              <a:ext cx="15533965" cy="2597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79"/>
                </a:lnSpc>
                <a:spcBef>
                  <a:spcPts val="5759"/>
                </a:spcBef>
              </a:pPr>
              <a:r>
                <a:rPr lang="en-US" sz="6399">
                  <a:solidFill>
                    <a:srgbClr val="494747"/>
                  </a:solidFill>
                  <a:latin typeface="Nunito Bold"/>
                </a:rPr>
                <a:t>Background and problem setup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967445" y="0"/>
              <a:ext cx="13599075" cy="758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  <a:spcBef>
                  <a:spcPts val="342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14062" y="-1049573"/>
            <a:ext cx="4441560" cy="3036412"/>
          </a:xfrm>
          <a:custGeom>
            <a:avLst/>
            <a:gdLst/>
            <a:ahLst/>
            <a:cxnLst/>
            <a:rect r="r" b="b" t="t" l="l"/>
            <a:pathLst>
              <a:path h="3036412" w="4441560">
                <a:moveTo>
                  <a:pt x="0" y="0"/>
                </a:moveTo>
                <a:lnTo>
                  <a:pt x="4441560" y="0"/>
                </a:lnTo>
                <a:lnTo>
                  <a:pt x="4441560" y="3036412"/>
                </a:lnTo>
                <a:lnTo>
                  <a:pt x="0" y="3036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33311" y="5897202"/>
            <a:ext cx="2683348" cy="2639439"/>
          </a:xfrm>
          <a:custGeom>
            <a:avLst/>
            <a:gdLst/>
            <a:ahLst/>
            <a:cxnLst/>
            <a:rect r="r" b="b" t="t" l="l"/>
            <a:pathLst>
              <a:path h="2639439" w="2683348">
                <a:moveTo>
                  <a:pt x="0" y="0"/>
                </a:moveTo>
                <a:lnTo>
                  <a:pt x="2683348" y="0"/>
                </a:lnTo>
                <a:lnTo>
                  <a:pt x="2683348" y="2639439"/>
                </a:lnTo>
                <a:lnTo>
                  <a:pt x="0" y="2639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03264" y="7581397"/>
            <a:ext cx="1156036" cy="393052"/>
          </a:xfrm>
          <a:custGeom>
            <a:avLst/>
            <a:gdLst/>
            <a:ahLst/>
            <a:cxnLst/>
            <a:rect r="r" b="b" t="t" l="l"/>
            <a:pathLst>
              <a:path h="393052" w="1156036">
                <a:moveTo>
                  <a:pt x="0" y="0"/>
                </a:moveTo>
                <a:lnTo>
                  <a:pt x="1156036" y="0"/>
                </a:lnTo>
                <a:lnTo>
                  <a:pt x="1156036" y="393052"/>
                </a:lnTo>
                <a:lnTo>
                  <a:pt x="0" y="393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952693"/>
            <a:ext cx="1156036" cy="712538"/>
          </a:xfrm>
          <a:custGeom>
            <a:avLst/>
            <a:gdLst/>
            <a:ahLst/>
            <a:cxnLst/>
            <a:rect r="r" b="b" t="t" l="l"/>
            <a:pathLst>
              <a:path h="712538" w="1156036">
                <a:moveTo>
                  <a:pt x="0" y="0"/>
                </a:moveTo>
                <a:lnTo>
                  <a:pt x="1156036" y="0"/>
                </a:lnTo>
                <a:lnTo>
                  <a:pt x="1156036" y="712538"/>
                </a:lnTo>
                <a:lnTo>
                  <a:pt x="0" y="712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6230600" cy="97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ts val="5759"/>
              </a:spcBef>
            </a:pPr>
            <a:r>
              <a:rPr lang="en-US" sz="6399">
                <a:solidFill>
                  <a:srgbClr val="494747"/>
                </a:solidFill>
                <a:latin typeface="Nunito Bold"/>
              </a:rPr>
              <a:t>Differenced Monthly freight value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666944" y="-743259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39677" y="6402501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2"/>
                </a:lnTo>
                <a:lnTo>
                  <a:pt x="0" y="2334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33270" y="7896979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2460" y="2002643"/>
            <a:ext cx="12363080" cy="6951202"/>
          </a:xfrm>
          <a:custGeom>
            <a:avLst/>
            <a:gdLst/>
            <a:ahLst/>
            <a:cxnLst/>
            <a:rect r="r" b="b" t="t" l="l"/>
            <a:pathLst>
              <a:path h="6951202" w="12363080">
                <a:moveTo>
                  <a:pt x="0" y="0"/>
                </a:moveTo>
                <a:lnTo>
                  <a:pt x="12363080" y="0"/>
                </a:lnTo>
                <a:lnTo>
                  <a:pt x="12363080" y="6951203"/>
                </a:lnTo>
                <a:lnTo>
                  <a:pt x="0" y="69512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66944" y="-743259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39677" y="6402501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2"/>
                </a:lnTo>
                <a:lnTo>
                  <a:pt x="0" y="2334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33270" y="7896979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85126" y="2217067"/>
            <a:ext cx="12517747" cy="7041233"/>
          </a:xfrm>
          <a:custGeom>
            <a:avLst/>
            <a:gdLst/>
            <a:ahLst/>
            <a:cxnLst/>
            <a:rect r="r" b="b" t="t" l="l"/>
            <a:pathLst>
              <a:path h="7041233" w="12517747">
                <a:moveTo>
                  <a:pt x="0" y="0"/>
                </a:moveTo>
                <a:lnTo>
                  <a:pt x="12517748" y="0"/>
                </a:lnTo>
                <a:lnTo>
                  <a:pt x="12517748" y="7041233"/>
                </a:lnTo>
                <a:lnTo>
                  <a:pt x="0" y="7041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8675" t="-76011" r="-142758" b="-13542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16230600" cy="97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ts val="5759"/>
              </a:spcBef>
            </a:pPr>
            <a:r>
              <a:rPr lang="en-US" sz="6399">
                <a:solidFill>
                  <a:srgbClr val="494747"/>
                </a:solidFill>
                <a:latin typeface="Nunito Bold"/>
              </a:rPr>
              <a:t>log-transformed Monthly freight value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1728"/>
            <a:ext cx="16230600" cy="1947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ts val="5759"/>
              </a:spcBef>
            </a:pPr>
            <a:r>
              <a:rPr lang="en-US" sz="6399">
                <a:solidFill>
                  <a:srgbClr val="494747"/>
                </a:solidFill>
                <a:latin typeface="Nunito Bold"/>
              </a:rPr>
              <a:t>the differences of the logarithms of monthly freight value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82512" y="2489615"/>
            <a:ext cx="10522976" cy="6768685"/>
          </a:xfrm>
          <a:custGeom>
            <a:avLst/>
            <a:gdLst/>
            <a:ahLst/>
            <a:cxnLst/>
            <a:rect r="r" b="b" t="t" l="l"/>
            <a:pathLst>
              <a:path h="6768685" w="10522976">
                <a:moveTo>
                  <a:pt x="0" y="0"/>
                </a:moveTo>
                <a:lnTo>
                  <a:pt x="10522976" y="0"/>
                </a:lnTo>
                <a:lnTo>
                  <a:pt x="10522976" y="6768685"/>
                </a:lnTo>
                <a:lnTo>
                  <a:pt x="0" y="6768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1538" t="-20613" r="-26052" b="-8453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40102" y="3527612"/>
            <a:ext cx="10207795" cy="117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ts val="6599"/>
              </a:spcBef>
            </a:pPr>
            <a:r>
              <a:rPr lang="en-US" sz="8799">
                <a:solidFill>
                  <a:srgbClr val="494747"/>
                </a:solidFill>
                <a:latin typeface="Londrina Solid Heavy"/>
              </a:rPr>
              <a:t>Product 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930537" y="-993919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60" y="0"/>
                </a:lnTo>
                <a:lnTo>
                  <a:pt x="2965860" y="2879580"/>
                </a:lnTo>
                <a:lnTo>
                  <a:pt x="0" y="2879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1381" y="1885661"/>
            <a:ext cx="527883" cy="778379"/>
          </a:xfrm>
          <a:custGeom>
            <a:avLst/>
            <a:gdLst/>
            <a:ahLst/>
            <a:cxnLst/>
            <a:rect r="r" b="b" t="t" l="l"/>
            <a:pathLst>
              <a:path h="778379" w="527883">
                <a:moveTo>
                  <a:pt x="0" y="0"/>
                </a:moveTo>
                <a:lnTo>
                  <a:pt x="527883" y="0"/>
                </a:lnTo>
                <a:lnTo>
                  <a:pt x="527883" y="778379"/>
                </a:lnTo>
                <a:lnTo>
                  <a:pt x="0" y="778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89340" y="5541184"/>
            <a:ext cx="2683348" cy="2639439"/>
          </a:xfrm>
          <a:custGeom>
            <a:avLst/>
            <a:gdLst/>
            <a:ahLst/>
            <a:cxnLst/>
            <a:rect r="r" b="b" t="t" l="l"/>
            <a:pathLst>
              <a:path h="2639439" w="2683348">
                <a:moveTo>
                  <a:pt x="0" y="0"/>
                </a:moveTo>
                <a:lnTo>
                  <a:pt x="2683348" y="0"/>
                </a:lnTo>
                <a:lnTo>
                  <a:pt x="2683348" y="2639438"/>
                </a:lnTo>
                <a:lnTo>
                  <a:pt x="0" y="2639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19380" y="6743436"/>
            <a:ext cx="2139920" cy="2514864"/>
          </a:xfrm>
          <a:custGeom>
            <a:avLst/>
            <a:gdLst/>
            <a:ahLst/>
            <a:cxnLst/>
            <a:rect r="r" b="b" t="t" l="l"/>
            <a:pathLst>
              <a:path h="2514864" w="2139920">
                <a:moveTo>
                  <a:pt x="0" y="0"/>
                </a:moveTo>
                <a:lnTo>
                  <a:pt x="2139920" y="0"/>
                </a:lnTo>
                <a:lnTo>
                  <a:pt x="2139920" y="2514864"/>
                </a:lnTo>
                <a:lnTo>
                  <a:pt x="0" y="2514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1600" y="8420421"/>
            <a:ext cx="3823533" cy="3733159"/>
          </a:xfrm>
          <a:custGeom>
            <a:avLst/>
            <a:gdLst/>
            <a:ahLst/>
            <a:cxnLst/>
            <a:rect r="r" b="b" t="t" l="l"/>
            <a:pathLst>
              <a:path h="3733159" w="3823533">
                <a:moveTo>
                  <a:pt x="0" y="0"/>
                </a:moveTo>
                <a:lnTo>
                  <a:pt x="3823533" y="0"/>
                </a:lnTo>
                <a:lnTo>
                  <a:pt x="3823533" y="3733158"/>
                </a:lnTo>
                <a:lnTo>
                  <a:pt x="0" y="3733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03264" y="1028700"/>
            <a:ext cx="1156036" cy="1038330"/>
          </a:xfrm>
          <a:custGeom>
            <a:avLst/>
            <a:gdLst/>
            <a:ahLst/>
            <a:cxnLst/>
            <a:rect r="r" b="b" t="t" l="l"/>
            <a:pathLst>
              <a:path h="1038330" w="1156036">
                <a:moveTo>
                  <a:pt x="0" y="0"/>
                </a:moveTo>
                <a:lnTo>
                  <a:pt x="1156036" y="0"/>
                </a:lnTo>
                <a:lnTo>
                  <a:pt x="1156036" y="1038330"/>
                </a:lnTo>
                <a:lnTo>
                  <a:pt x="0" y="1038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57504" y="4972541"/>
            <a:ext cx="797299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494747"/>
                </a:solidFill>
                <a:latin typeface="Nunito"/>
              </a:rPr>
              <a:t>This section is dedicated to an investigation of the product's characteristics with the aim of identifying the user's preferences in the selection of the product.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00507" y="6813278"/>
            <a:ext cx="1531382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</a:rPr>
              <a:t>Yanyu Liu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55322" y="3951024"/>
            <a:ext cx="7577357" cy="5163279"/>
            <a:chOff x="0" y="0"/>
            <a:chExt cx="10103142" cy="688437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10103142" cy="1795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52"/>
                </a:lnSpc>
                <a:spcBef>
                  <a:spcPts val="2964"/>
                </a:spcBef>
              </a:pPr>
              <a:r>
                <a:rPr lang="en-US" sz="2823">
                  <a:solidFill>
                    <a:srgbClr val="494747"/>
                  </a:solidFill>
                  <a:latin typeface="Nunito Bold"/>
                </a:rPr>
                <a:t>Data Processing</a:t>
              </a:r>
            </a:p>
            <a:p>
              <a:pPr algn="l">
                <a:lnSpc>
                  <a:spcPts val="3952"/>
                </a:lnSpc>
                <a:spcBef>
                  <a:spcPts val="2964"/>
                </a:spcBef>
              </a:pPr>
              <a:r>
                <a:rPr lang="en-US" sz="2823">
                  <a:solidFill>
                    <a:srgbClr val="494747"/>
                  </a:solidFill>
                  <a:latin typeface="Nunito Bold"/>
                </a:rPr>
                <a:t>Price Distribution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07683"/>
              <a:ext cx="10103142" cy="627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52"/>
                </a:lnSpc>
                <a:spcBef>
                  <a:spcPts val="2964"/>
                </a:spcBef>
              </a:pPr>
              <a:r>
                <a:rPr lang="en-US" sz="2823">
                  <a:solidFill>
                    <a:srgbClr val="494747"/>
                  </a:solidFill>
                  <a:latin typeface="Nunito Bold"/>
                </a:rPr>
                <a:t>Relationship between Price and Freight Value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921676"/>
              <a:ext cx="10103142" cy="2962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52"/>
                </a:lnSpc>
                <a:spcBef>
                  <a:spcPts val="2964"/>
                </a:spcBef>
              </a:pPr>
              <a:r>
                <a:rPr lang="en-US" sz="2823">
                  <a:solidFill>
                    <a:srgbClr val="494747"/>
                  </a:solidFill>
                  <a:latin typeface="Nunito Bold"/>
                </a:rPr>
                <a:t>Sales volume</a:t>
              </a:r>
            </a:p>
            <a:p>
              <a:pPr algn="l">
                <a:lnSpc>
                  <a:spcPts val="3952"/>
                </a:lnSpc>
                <a:spcBef>
                  <a:spcPts val="2964"/>
                </a:spcBef>
              </a:pPr>
              <a:r>
                <a:rPr lang="en-US" sz="2823">
                  <a:solidFill>
                    <a:srgbClr val="494747"/>
                  </a:solidFill>
                  <a:latin typeface="Nunito Bold"/>
                </a:rPr>
                <a:t>Product Score</a:t>
              </a:r>
            </a:p>
            <a:p>
              <a:pPr algn="l">
                <a:lnSpc>
                  <a:spcPts val="3952"/>
                </a:lnSpc>
                <a:spcBef>
                  <a:spcPts val="2964"/>
                </a:spcBef>
              </a:pPr>
              <a:r>
                <a:rPr lang="en-US" sz="2823">
                  <a:solidFill>
                    <a:srgbClr val="494747"/>
                  </a:solidFill>
                  <a:latin typeface="Nunito Bold"/>
                </a:rPr>
                <a:t>Shipping Limit Date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839049">
            <a:off x="-1872206" y="7675521"/>
            <a:ext cx="4515755" cy="3037872"/>
          </a:xfrm>
          <a:custGeom>
            <a:avLst/>
            <a:gdLst/>
            <a:ahLst/>
            <a:cxnLst/>
            <a:rect r="r" b="b" t="t" l="l"/>
            <a:pathLst>
              <a:path h="3037872" w="4515755">
                <a:moveTo>
                  <a:pt x="0" y="0"/>
                </a:moveTo>
                <a:lnTo>
                  <a:pt x="4515755" y="0"/>
                </a:lnTo>
                <a:lnTo>
                  <a:pt x="4515755" y="3037872"/>
                </a:lnTo>
                <a:lnTo>
                  <a:pt x="0" y="303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22390" y="-1050996"/>
            <a:ext cx="3322113" cy="2101992"/>
          </a:xfrm>
          <a:custGeom>
            <a:avLst/>
            <a:gdLst/>
            <a:ahLst/>
            <a:cxnLst/>
            <a:rect r="r" b="b" t="t" l="l"/>
            <a:pathLst>
              <a:path h="2101992" w="3322113">
                <a:moveTo>
                  <a:pt x="0" y="0"/>
                </a:moveTo>
                <a:lnTo>
                  <a:pt x="3322113" y="0"/>
                </a:lnTo>
                <a:lnTo>
                  <a:pt x="3322113" y="2101992"/>
                </a:lnTo>
                <a:lnTo>
                  <a:pt x="0" y="2101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98555" y="6532663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4" y="0"/>
                </a:lnTo>
                <a:lnTo>
                  <a:pt x="1212814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85602" y="8437149"/>
            <a:ext cx="973698" cy="1144303"/>
          </a:xfrm>
          <a:custGeom>
            <a:avLst/>
            <a:gdLst/>
            <a:ahLst/>
            <a:cxnLst/>
            <a:rect r="r" b="b" t="t" l="l"/>
            <a:pathLst>
              <a:path h="1144303" w="973698">
                <a:moveTo>
                  <a:pt x="0" y="0"/>
                </a:moveTo>
                <a:lnTo>
                  <a:pt x="973698" y="0"/>
                </a:lnTo>
                <a:lnTo>
                  <a:pt x="973698" y="1144303"/>
                </a:lnTo>
                <a:lnTo>
                  <a:pt x="0" y="1144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8808" y="7605164"/>
            <a:ext cx="2062998" cy="577640"/>
          </a:xfrm>
          <a:custGeom>
            <a:avLst/>
            <a:gdLst/>
            <a:ahLst/>
            <a:cxnLst/>
            <a:rect r="r" b="b" t="t" l="l"/>
            <a:pathLst>
              <a:path h="577640" w="2062998">
                <a:moveTo>
                  <a:pt x="0" y="0"/>
                </a:moveTo>
                <a:lnTo>
                  <a:pt x="2062999" y="0"/>
                </a:lnTo>
                <a:lnTo>
                  <a:pt x="2062999" y="577640"/>
                </a:lnTo>
                <a:lnTo>
                  <a:pt x="0" y="577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61807" y="9009301"/>
            <a:ext cx="802949" cy="401475"/>
          </a:xfrm>
          <a:custGeom>
            <a:avLst/>
            <a:gdLst/>
            <a:ahLst/>
            <a:cxnLst/>
            <a:rect r="r" b="b" t="t" l="l"/>
            <a:pathLst>
              <a:path h="401475" w="802949">
                <a:moveTo>
                  <a:pt x="0" y="0"/>
                </a:moveTo>
                <a:lnTo>
                  <a:pt x="802949" y="0"/>
                </a:lnTo>
                <a:lnTo>
                  <a:pt x="802949" y="401474"/>
                </a:lnTo>
                <a:lnTo>
                  <a:pt x="0" y="4014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70704" y="2228711"/>
            <a:ext cx="7626527" cy="117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ts val="6599"/>
              </a:spcBef>
            </a:pPr>
            <a:r>
              <a:rPr lang="en-US" sz="8799">
                <a:solidFill>
                  <a:srgbClr val="494747"/>
                </a:solidFill>
                <a:latin typeface="Londrina Solid Heavy"/>
              </a:rPr>
              <a:t>Product Analysis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9313" y="1738980"/>
            <a:ext cx="12002450" cy="7221474"/>
          </a:xfrm>
          <a:custGeom>
            <a:avLst/>
            <a:gdLst/>
            <a:ahLst/>
            <a:cxnLst/>
            <a:rect r="r" b="b" t="t" l="l"/>
            <a:pathLst>
              <a:path h="7221474" w="12002450">
                <a:moveTo>
                  <a:pt x="0" y="0"/>
                </a:moveTo>
                <a:lnTo>
                  <a:pt x="12002450" y="0"/>
                </a:lnTo>
                <a:lnTo>
                  <a:pt x="12002450" y="7221474"/>
                </a:lnTo>
                <a:lnTo>
                  <a:pt x="0" y="7221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1276" y="582234"/>
            <a:ext cx="3068241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Data Preprocessing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296400" y="1655119"/>
            <a:ext cx="1986596" cy="2030907"/>
          </a:xfrm>
          <a:custGeom>
            <a:avLst/>
            <a:gdLst/>
            <a:ahLst/>
            <a:cxnLst/>
            <a:rect r="r" b="b" t="t" l="l"/>
            <a:pathLst>
              <a:path h="2030907" w="1986596">
                <a:moveTo>
                  <a:pt x="0" y="0"/>
                </a:moveTo>
                <a:lnTo>
                  <a:pt x="1986596" y="0"/>
                </a:lnTo>
                <a:lnTo>
                  <a:pt x="1986596" y="2030906"/>
                </a:lnTo>
                <a:lnTo>
                  <a:pt x="0" y="20309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296400" y="4334264"/>
            <a:ext cx="1986596" cy="2030907"/>
          </a:xfrm>
          <a:custGeom>
            <a:avLst/>
            <a:gdLst/>
            <a:ahLst/>
            <a:cxnLst/>
            <a:rect r="r" b="b" t="t" l="l"/>
            <a:pathLst>
              <a:path h="2030907" w="1986596">
                <a:moveTo>
                  <a:pt x="0" y="0"/>
                </a:moveTo>
                <a:lnTo>
                  <a:pt x="1986596" y="0"/>
                </a:lnTo>
                <a:lnTo>
                  <a:pt x="1986596" y="2030907"/>
                </a:lnTo>
                <a:lnTo>
                  <a:pt x="0" y="2030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317957" y="4334264"/>
            <a:ext cx="1986596" cy="2030907"/>
          </a:xfrm>
          <a:custGeom>
            <a:avLst/>
            <a:gdLst/>
            <a:ahLst/>
            <a:cxnLst/>
            <a:rect r="r" b="b" t="t" l="l"/>
            <a:pathLst>
              <a:path h="2030907" w="1986596">
                <a:moveTo>
                  <a:pt x="0" y="0"/>
                </a:moveTo>
                <a:lnTo>
                  <a:pt x="1986596" y="0"/>
                </a:lnTo>
                <a:lnTo>
                  <a:pt x="1986596" y="2030907"/>
                </a:lnTo>
                <a:lnTo>
                  <a:pt x="0" y="2030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317957" y="7034908"/>
            <a:ext cx="1986596" cy="2030907"/>
          </a:xfrm>
          <a:custGeom>
            <a:avLst/>
            <a:gdLst/>
            <a:ahLst/>
            <a:cxnLst/>
            <a:rect r="r" b="b" t="t" l="l"/>
            <a:pathLst>
              <a:path h="2030907" w="1986596">
                <a:moveTo>
                  <a:pt x="0" y="0"/>
                </a:moveTo>
                <a:lnTo>
                  <a:pt x="1986596" y="0"/>
                </a:lnTo>
                <a:lnTo>
                  <a:pt x="1986596" y="2030906"/>
                </a:lnTo>
                <a:lnTo>
                  <a:pt x="0" y="20309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893598" y="4334264"/>
            <a:ext cx="1986596" cy="2030907"/>
          </a:xfrm>
          <a:custGeom>
            <a:avLst/>
            <a:gdLst/>
            <a:ahLst/>
            <a:cxnLst/>
            <a:rect r="r" b="b" t="t" l="l"/>
            <a:pathLst>
              <a:path h="2030907" w="1986596">
                <a:moveTo>
                  <a:pt x="0" y="0"/>
                </a:moveTo>
                <a:lnTo>
                  <a:pt x="1986596" y="0"/>
                </a:lnTo>
                <a:lnTo>
                  <a:pt x="1986596" y="2030907"/>
                </a:lnTo>
                <a:lnTo>
                  <a:pt x="0" y="2030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702529"/>
            <a:ext cx="4022784" cy="2742123"/>
          </a:xfrm>
          <a:custGeom>
            <a:avLst/>
            <a:gdLst/>
            <a:ahLst/>
            <a:cxnLst/>
            <a:rect r="r" b="b" t="t" l="l"/>
            <a:pathLst>
              <a:path h="2742123" w="4022784">
                <a:moveTo>
                  <a:pt x="0" y="0"/>
                </a:moveTo>
                <a:lnTo>
                  <a:pt x="4022784" y="0"/>
                </a:lnTo>
                <a:lnTo>
                  <a:pt x="4022784" y="2742122"/>
                </a:lnTo>
                <a:lnTo>
                  <a:pt x="0" y="2742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5827995" y="3073590"/>
            <a:ext cx="553862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241685" y="1702529"/>
            <a:ext cx="4134063" cy="2742123"/>
          </a:xfrm>
          <a:custGeom>
            <a:avLst/>
            <a:gdLst/>
            <a:ahLst/>
            <a:cxnLst/>
            <a:rect r="r" b="b" t="t" l="l"/>
            <a:pathLst>
              <a:path h="2742123" w="4134063">
                <a:moveTo>
                  <a:pt x="0" y="0"/>
                </a:moveTo>
                <a:lnTo>
                  <a:pt x="4134064" y="0"/>
                </a:lnTo>
                <a:lnTo>
                  <a:pt x="4134064" y="2742122"/>
                </a:lnTo>
                <a:lnTo>
                  <a:pt x="0" y="2742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82982" y="5208983"/>
            <a:ext cx="5537290" cy="3270425"/>
          </a:xfrm>
          <a:custGeom>
            <a:avLst/>
            <a:gdLst/>
            <a:ahLst/>
            <a:cxnLst/>
            <a:rect r="r" b="b" t="t" l="l"/>
            <a:pathLst>
              <a:path h="3270425" w="5537290">
                <a:moveTo>
                  <a:pt x="0" y="0"/>
                </a:moveTo>
                <a:lnTo>
                  <a:pt x="5537290" y="0"/>
                </a:lnTo>
                <a:lnTo>
                  <a:pt x="5537290" y="3270425"/>
                </a:lnTo>
                <a:lnTo>
                  <a:pt x="0" y="32704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1276" y="582234"/>
            <a:ext cx="3068241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Data Preprocessing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5950" y="2510236"/>
            <a:ext cx="3166586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delete missing value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98114" y="3159315"/>
            <a:ext cx="3782258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translate category name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84828" y="7277811"/>
            <a:ext cx="4399597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kitchen stand and food prep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3751" y="6269828"/>
            <a:ext cx="4481751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computer gamer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4838" y="2493934"/>
            <a:ext cx="7250436" cy="4350261"/>
          </a:xfrm>
          <a:custGeom>
            <a:avLst/>
            <a:gdLst/>
            <a:ahLst/>
            <a:cxnLst/>
            <a:rect r="r" b="b" t="t" l="l"/>
            <a:pathLst>
              <a:path h="4350261" w="7250436">
                <a:moveTo>
                  <a:pt x="0" y="0"/>
                </a:moveTo>
                <a:lnTo>
                  <a:pt x="7250436" y="0"/>
                </a:lnTo>
                <a:lnTo>
                  <a:pt x="7250436" y="4350262"/>
                </a:lnTo>
                <a:lnTo>
                  <a:pt x="0" y="4350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4526" y="2493934"/>
            <a:ext cx="7250436" cy="4350261"/>
          </a:xfrm>
          <a:custGeom>
            <a:avLst/>
            <a:gdLst/>
            <a:ahLst/>
            <a:cxnLst/>
            <a:rect r="r" b="b" t="t" l="l"/>
            <a:pathLst>
              <a:path h="4350261" w="7250436">
                <a:moveTo>
                  <a:pt x="0" y="0"/>
                </a:moveTo>
                <a:lnTo>
                  <a:pt x="7250436" y="0"/>
                </a:lnTo>
                <a:lnTo>
                  <a:pt x="7250436" y="4350262"/>
                </a:lnTo>
                <a:lnTo>
                  <a:pt x="0" y="4350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582234"/>
            <a:ext cx="3696037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Price Distribution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2217" y="2316112"/>
            <a:ext cx="8275414" cy="4965248"/>
          </a:xfrm>
          <a:custGeom>
            <a:avLst/>
            <a:gdLst/>
            <a:ahLst/>
            <a:cxnLst/>
            <a:rect r="r" b="b" t="t" l="l"/>
            <a:pathLst>
              <a:path h="4965248" w="8275414">
                <a:moveTo>
                  <a:pt x="0" y="0"/>
                </a:moveTo>
                <a:lnTo>
                  <a:pt x="8275413" y="0"/>
                </a:lnTo>
                <a:lnTo>
                  <a:pt x="8275413" y="4965248"/>
                </a:lnTo>
                <a:lnTo>
                  <a:pt x="0" y="4965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582234"/>
            <a:ext cx="3696037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Price Distribution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59989" y="4896455"/>
            <a:ext cx="368022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15037" y="3151516"/>
            <a:ext cx="3801308" cy="324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25% Quartile: 39.9</a:t>
            </a:r>
          </a:p>
          <a:p>
            <a:pPr algn="ctr">
              <a:lnSpc>
                <a:spcPts val="3741"/>
              </a:lnSpc>
            </a:pPr>
          </a:p>
          <a:p>
            <a:pPr algn="ctr">
              <a:lnSpc>
                <a:spcPts val="3741"/>
              </a:lnSpc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Median: 74.99</a:t>
            </a:r>
          </a:p>
          <a:p>
            <a:pPr algn="ctr">
              <a:lnSpc>
                <a:spcPts val="3741"/>
              </a:lnSpc>
            </a:pPr>
          </a:p>
          <a:p>
            <a:pPr algn="ctr">
              <a:lnSpc>
                <a:spcPts val="3741"/>
              </a:lnSpc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75% Quartile: 134.9</a:t>
            </a:r>
          </a:p>
          <a:p>
            <a:pPr algn="ctr">
              <a:lnSpc>
                <a:spcPts val="3741"/>
              </a:lnSpc>
            </a:pPr>
          </a:p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Outlier Threshold: 277.4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4872861" y="-50762"/>
            <a:ext cx="8542277" cy="11389703"/>
          </a:xfrm>
          <a:custGeom>
            <a:avLst/>
            <a:gdLst/>
            <a:ahLst/>
            <a:cxnLst/>
            <a:rect r="r" b="b" t="t" l="l"/>
            <a:pathLst>
              <a:path h="11389703" w="8542277">
                <a:moveTo>
                  <a:pt x="0" y="0"/>
                </a:moveTo>
                <a:lnTo>
                  <a:pt x="8542278" y="0"/>
                </a:lnTo>
                <a:lnTo>
                  <a:pt x="8542278" y="11389703"/>
                </a:lnTo>
                <a:lnTo>
                  <a:pt x="0" y="11389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582234"/>
            <a:ext cx="7483797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Relationship between Price and Freight Value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6857" y="3517246"/>
            <a:ext cx="5817437" cy="5682789"/>
            <a:chOff x="0" y="0"/>
            <a:chExt cx="4828540" cy="4716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30878" t="0" r="-3087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70841" y="6624194"/>
            <a:ext cx="3322113" cy="2101992"/>
          </a:xfrm>
          <a:custGeom>
            <a:avLst/>
            <a:gdLst/>
            <a:ahLst/>
            <a:cxnLst/>
            <a:rect r="r" b="b" t="t" l="l"/>
            <a:pathLst>
              <a:path h="2101992" w="3322113">
                <a:moveTo>
                  <a:pt x="0" y="0"/>
                </a:moveTo>
                <a:lnTo>
                  <a:pt x="3322113" y="0"/>
                </a:lnTo>
                <a:lnTo>
                  <a:pt x="3322113" y="2101992"/>
                </a:lnTo>
                <a:lnTo>
                  <a:pt x="0" y="2101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3726" y="3457693"/>
            <a:ext cx="1090568" cy="1064791"/>
          </a:xfrm>
          <a:custGeom>
            <a:avLst/>
            <a:gdLst/>
            <a:ahLst/>
            <a:cxnLst/>
            <a:rect r="r" b="b" t="t" l="l"/>
            <a:pathLst>
              <a:path h="1064791" w="1090568">
                <a:moveTo>
                  <a:pt x="0" y="0"/>
                </a:moveTo>
                <a:lnTo>
                  <a:pt x="1090568" y="0"/>
                </a:lnTo>
                <a:lnTo>
                  <a:pt x="1090568" y="1064791"/>
                </a:lnTo>
                <a:lnTo>
                  <a:pt x="0" y="1064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69023" y="5305184"/>
            <a:ext cx="525749" cy="472218"/>
          </a:xfrm>
          <a:custGeom>
            <a:avLst/>
            <a:gdLst/>
            <a:ahLst/>
            <a:cxnLst/>
            <a:rect r="r" b="b" t="t" l="l"/>
            <a:pathLst>
              <a:path h="472218" w="525749">
                <a:moveTo>
                  <a:pt x="0" y="0"/>
                </a:moveTo>
                <a:lnTo>
                  <a:pt x="525749" y="0"/>
                </a:lnTo>
                <a:lnTo>
                  <a:pt x="525749" y="472218"/>
                </a:lnTo>
                <a:lnTo>
                  <a:pt x="0" y="472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57709" y="1190625"/>
            <a:ext cx="13772581" cy="117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ts val="6599"/>
              </a:spcBef>
            </a:pPr>
            <a:r>
              <a:rPr lang="en-US" sz="8799">
                <a:solidFill>
                  <a:srgbClr val="494747"/>
                </a:solidFill>
                <a:latin typeface="Londrina Solid Heavy"/>
              </a:rPr>
              <a:t>Background and Problem Setup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80471" y="3025226"/>
            <a:ext cx="8631714" cy="239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  <a:spcBef>
                <a:spcPts val="2511"/>
              </a:spcBef>
            </a:pPr>
            <a:r>
              <a:rPr lang="en-US" sz="2391">
                <a:solidFill>
                  <a:srgbClr val="494747"/>
                </a:solidFill>
                <a:latin typeface="Nunito Bold"/>
              </a:rPr>
              <a:t>Olist is a Brazilian startup that operates in the e-commerce segment , mainly through the marketplace. It is well spread within the country.</a:t>
            </a:r>
          </a:p>
          <a:p>
            <a:pPr algn="l">
              <a:lnSpc>
                <a:spcPts val="3348"/>
              </a:lnSpc>
              <a:spcBef>
                <a:spcPts val="2511"/>
              </a:spcBef>
            </a:pPr>
            <a:r>
              <a:rPr lang="en-US" sz="2391">
                <a:solidFill>
                  <a:srgbClr val="494747"/>
                </a:solidFill>
                <a:latin typeface="Nunito Bold"/>
              </a:rPr>
              <a:t> This project is a detailed analysis on the comprehensive Olist data.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0471" y="5512718"/>
            <a:ext cx="6889380" cy="365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6287" indent="-143143" lvl="1">
              <a:lnSpc>
                <a:spcPts val="1856"/>
              </a:lnSpc>
              <a:buFont typeface="Arial"/>
              <a:buChar char="•"/>
            </a:pPr>
            <a:r>
              <a:rPr lang="en-US" sz="1326">
                <a:solidFill>
                  <a:srgbClr val="494747"/>
                </a:solidFill>
                <a:latin typeface="Nunito Bold"/>
              </a:rPr>
              <a:t>olist_order_customers_dataset - This dataset has information about the customer and its location. Use it to identify unique customers in the orders dataset and to find the orders delivery location.</a:t>
            </a:r>
          </a:p>
          <a:p>
            <a:pPr algn="l" marL="286287" indent="-143143" lvl="1">
              <a:lnSpc>
                <a:spcPts val="1856"/>
              </a:lnSpc>
              <a:buFont typeface="Arial"/>
              <a:buChar char="•"/>
            </a:pPr>
            <a:r>
              <a:rPr lang="en-US" sz="1326">
                <a:solidFill>
                  <a:srgbClr val="494747"/>
                </a:solidFill>
                <a:latin typeface="Nunito Bold"/>
              </a:rPr>
              <a:t>olist_geolocation_dataset - This dataset has information Brazilian zip codes and its lat/lng coordinates.</a:t>
            </a:r>
          </a:p>
          <a:p>
            <a:pPr algn="l" marL="286287" indent="-143143" lvl="1">
              <a:lnSpc>
                <a:spcPts val="1856"/>
              </a:lnSpc>
              <a:buFont typeface="Arial"/>
              <a:buChar char="•"/>
            </a:pPr>
            <a:r>
              <a:rPr lang="en-US" sz="1326">
                <a:solidFill>
                  <a:srgbClr val="494747"/>
                </a:solidFill>
                <a:latin typeface="Nunito Bold"/>
              </a:rPr>
              <a:t>olist_order_items_dataset - This dataset includes data about the items purchased within each order.</a:t>
            </a:r>
          </a:p>
          <a:p>
            <a:pPr algn="l" marL="286287" indent="-143143" lvl="1">
              <a:lnSpc>
                <a:spcPts val="1856"/>
              </a:lnSpc>
              <a:buFont typeface="Arial"/>
              <a:buChar char="•"/>
            </a:pPr>
            <a:r>
              <a:rPr lang="en-US" sz="1326">
                <a:solidFill>
                  <a:srgbClr val="494747"/>
                </a:solidFill>
                <a:latin typeface="Nunito Bold"/>
              </a:rPr>
              <a:t>olist_order_payments_dataset - This dataset includes data about the orders payment options.</a:t>
            </a:r>
          </a:p>
          <a:p>
            <a:pPr algn="l" marL="286287" indent="-143143" lvl="1">
              <a:lnSpc>
                <a:spcPts val="1856"/>
              </a:lnSpc>
              <a:buFont typeface="Arial"/>
              <a:buChar char="•"/>
            </a:pPr>
            <a:r>
              <a:rPr lang="en-US" sz="1326">
                <a:solidFill>
                  <a:srgbClr val="494747"/>
                </a:solidFill>
                <a:latin typeface="Nunito Bold"/>
              </a:rPr>
              <a:t>olist_order_reviews_dataset - This dataset includes data about the reviews made by the customers.</a:t>
            </a:r>
          </a:p>
          <a:p>
            <a:pPr algn="l" marL="286287" indent="-143143" lvl="1">
              <a:lnSpc>
                <a:spcPts val="1856"/>
              </a:lnSpc>
              <a:buFont typeface="Arial"/>
              <a:buChar char="•"/>
            </a:pPr>
            <a:r>
              <a:rPr lang="en-US" sz="1326">
                <a:solidFill>
                  <a:srgbClr val="494747"/>
                </a:solidFill>
                <a:latin typeface="Nunito Bold"/>
              </a:rPr>
              <a:t>olist_orders_dataset - This is the core dataset. Every necessary information is mapped to each order in this.</a:t>
            </a:r>
          </a:p>
          <a:p>
            <a:pPr algn="l" marL="286287" indent="-143143" lvl="1">
              <a:lnSpc>
                <a:spcPts val="1856"/>
              </a:lnSpc>
              <a:buFont typeface="Arial"/>
              <a:buChar char="•"/>
            </a:pPr>
            <a:r>
              <a:rPr lang="en-US" sz="1326">
                <a:solidFill>
                  <a:srgbClr val="494747"/>
                </a:solidFill>
                <a:latin typeface="Nunito Bold"/>
              </a:rPr>
              <a:t>olist_products_dataset - This dataset includes data about the products sold by Olist.</a:t>
            </a:r>
          </a:p>
          <a:p>
            <a:pPr algn="l" marL="286287" indent="-143143" lvl="1">
              <a:lnSpc>
                <a:spcPts val="1856"/>
              </a:lnSpc>
              <a:buFont typeface="Arial"/>
              <a:buChar char="•"/>
            </a:pPr>
            <a:r>
              <a:rPr lang="en-US" sz="1326">
                <a:solidFill>
                  <a:srgbClr val="494747"/>
                </a:solidFill>
                <a:latin typeface="Nunito Bold"/>
              </a:rPr>
              <a:t>olist_sellers_dataset - This dataset includes data about the sellers that fulfilled orders made at Olist.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15592" y="1534701"/>
            <a:ext cx="12029328" cy="7217597"/>
          </a:xfrm>
          <a:custGeom>
            <a:avLst/>
            <a:gdLst/>
            <a:ahLst/>
            <a:cxnLst/>
            <a:rect r="r" b="b" t="t" l="l"/>
            <a:pathLst>
              <a:path h="7217597" w="12029328">
                <a:moveTo>
                  <a:pt x="0" y="0"/>
                </a:moveTo>
                <a:lnTo>
                  <a:pt x="12029328" y="0"/>
                </a:lnTo>
                <a:lnTo>
                  <a:pt x="12029328" y="7217598"/>
                </a:lnTo>
                <a:lnTo>
                  <a:pt x="0" y="7217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4589" y="582234"/>
            <a:ext cx="2055733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Sales volume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83543" y="30986"/>
            <a:ext cx="9768580" cy="10256014"/>
          </a:xfrm>
          <a:custGeom>
            <a:avLst/>
            <a:gdLst/>
            <a:ahLst/>
            <a:cxnLst/>
            <a:rect r="r" b="b" t="t" l="l"/>
            <a:pathLst>
              <a:path h="10256014" w="9768580">
                <a:moveTo>
                  <a:pt x="0" y="0"/>
                </a:moveTo>
                <a:lnTo>
                  <a:pt x="9768580" y="0"/>
                </a:lnTo>
                <a:lnTo>
                  <a:pt x="9768580" y="10256014"/>
                </a:lnTo>
                <a:lnTo>
                  <a:pt x="0" y="102560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4589" y="582234"/>
            <a:ext cx="2055733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Sales volume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01249" y="3156116"/>
            <a:ext cx="11285503" cy="3974768"/>
          </a:xfrm>
          <a:custGeom>
            <a:avLst/>
            <a:gdLst/>
            <a:ahLst/>
            <a:cxnLst/>
            <a:rect r="r" b="b" t="t" l="l"/>
            <a:pathLst>
              <a:path h="3974768" w="11285503">
                <a:moveTo>
                  <a:pt x="0" y="0"/>
                </a:moveTo>
                <a:lnTo>
                  <a:pt x="11285502" y="0"/>
                </a:lnTo>
                <a:lnTo>
                  <a:pt x="11285502" y="3974768"/>
                </a:lnTo>
                <a:lnTo>
                  <a:pt x="0" y="3974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8459" y="582234"/>
            <a:ext cx="2220039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Product Score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5693298" y="1872899"/>
            <a:ext cx="0" cy="7616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 flipH="true">
            <a:off x="5712348" y="4338084"/>
            <a:ext cx="0" cy="7616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 flipH="true">
            <a:off x="5722313" y="7202370"/>
            <a:ext cx="0" cy="7616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776930" y="1673479"/>
            <a:ext cx="1480251" cy="6794187"/>
          </a:xfrm>
          <a:custGeom>
            <a:avLst/>
            <a:gdLst/>
            <a:ahLst/>
            <a:cxnLst/>
            <a:rect r="r" b="b" t="t" l="l"/>
            <a:pathLst>
              <a:path h="6794187" w="1480251">
                <a:moveTo>
                  <a:pt x="0" y="0"/>
                </a:moveTo>
                <a:lnTo>
                  <a:pt x="1480251" y="0"/>
                </a:lnTo>
                <a:lnTo>
                  <a:pt x="1480251" y="6794186"/>
                </a:lnTo>
                <a:lnTo>
                  <a:pt x="0" y="6794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3905207" y="2440394"/>
            <a:ext cx="389294" cy="1786815"/>
          </a:xfrm>
          <a:custGeom>
            <a:avLst/>
            <a:gdLst/>
            <a:ahLst/>
            <a:cxnLst/>
            <a:rect r="r" b="b" t="t" l="l"/>
            <a:pathLst>
              <a:path h="1786815" w="389294">
                <a:moveTo>
                  <a:pt x="0" y="0"/>
                </a:moveTo>
                <a:lnTo>
                  <a:pt x="389294" y="0"/>
                </a:lnTo>
                <a:lnTo>
                  <a:pt x="389294" y="1786815"/>
                </a:lnTo>
                <a:lnTo>
                  <a:pt x="0" y="1786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8791" y="582234"/>
            <a:ext cx="3110270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Shipping Limit Date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6855" y="1426433"/>
            <a:ext cx="9724651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order purchase timestamp - order delivered customer date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1523" y="6755905"/>
            <a:ext cx="10129983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order estimated delivery date - order delivered customer date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51085" y="2687916"/>
            <a:ext cx="2046327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delivery days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8626" y="3891619"/>
            <a:ext cx="808934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order delivered carrier date - shipping limit date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9740" y="5156914"/>
            <a:ext cx="9707046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whether the products are dispatched within the specified time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2030" y="8021200"/>
            <a:ext cx="6924437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Whether the product is delivered in advance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75016" y="3086756"/>
            <a:ext cx="1106448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Top 50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94148" y="6154015"/>
            <a:ext cx="1668185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Bottom 50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34271" y="2289075"/>
            <a:ext cx="17343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avg: 12.98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34271" y="3086756"/>
            <a:ext cx="2626638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All Within Limits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53380" y="3885647"/>
            <a:ext cx="1294209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All Early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10800000">
            <a:off x="13905207" y="5507653"/>
            <a:ext cx="389294" cy="1786815"/>
          </a:xfrm>
          <a:custGeom>
            <a:avLst/>
            <a:gdLst/>
            <a:ahLst/>
            <a:cxnLst/>
            <a:rect r="r" b="b" t="t" l="l"/>
            <a:pathLst>
              <a:path h="1786815" w="389294">
                <a:moveTo>
                  <a:pt x="0" y="0"/>
                </a:moveTo>
                <a:lnTo>
                  <a:pt x="389294" y="0"/>
                </a:lnTo>
                <a:lnTo>
                  <a:pt x="389294" y="1786815"/>
                </a:lnTo>
                <a:lnTo>
                  <a:pt x="0" y="1786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434390" y="5356334"/>
            <a:ext cx="1734145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avg: 14.36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34271" y="6155225"/>
            <a:ext cx="2438638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6 Limit Crossed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53380" y="6954115"/>
            <a:ext cx="972741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5 Late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4756" y="2116001"/>
            <a:ext cx="10673508" cy="117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ts val="6599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5880357" y="4698040"/>
            <a:ext cx="8457906" cy="2515284"/>
            <a:chOff x="0" y="0"/>
            <a:chExt cx="11277208" cy="335371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127720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ts val="2939"/>
                </a:spcBef>
              </a:pPr>
              <a:r>
                <a:rPr lang="en-US" sz="2799">
                  <a:solidFill>
                    <a:srgbClr val="494747"/>
                  </a:solidFill>
                  <a:latin typeface="Nunito Bold"/>
                </a:rPr>
                <a:t>Data Processing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29403"/>
              <a:ext cx="1127720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ts val="2939"/>
                </a:spcBef>
              </a:pPr>
              <a:r>
                <a:rPr lang="en-US" sz="2799">
                  <a:solidFill>
                    <a:srgbClr val="494747"/>
                  </a:solidFill>
                  <a:latin typeface="Nunito Bold"/>
                </a:rPr>
                <a:t>Create Frequency Pattern Tree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730988"/>
              <a:ext cx="1127720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ts val="2939"/>
                </a:spcBef>
              </a:pPr>
              <a:r>
                <a:rPr lang="en-US" sz="2799">
                  <a:solidFill>
                    <a:srgbClr val="494747"/>
                  </a:solidFill>
                  <a:latin typeface="Nunito Bold"/>
                </a:rPr>
                <a:t>Collaborative Filtering recommendation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4839049">
            <a:off x="-1872206" y="7675521"/>
            <a:ext cx="4515755" cy="3037872"/>
          </a:xfrm>
          <a:custGeom>
            <a:avLst/>
            <a:gdLst/>
            <a:ahLst/>
            <a:cxnLst/>
            <a:rect r="r" b="b" t="t" l="l"/>
            <a:pathLst>
              <a:path h="3037872" w="4515755">
                <a:moveTo>
                  <a:pt x="0" y="0"/>
                </a:moveTo>
                <a:lnTo>
                  <a:pt x="4515755" y="0"/>
                </a:lnTo>
                <a:lnTo>
                  <a:pt x="4515755" y="3037872"/>
                </a:lnTo>
                <a:lnTo>
                  <a:pt x="0" y="303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22390" y="-1050996"/>
            <a:ext cx="3322113" cy="2101992"/>
          </a:xfrm>
          <a:custGeom>
            <a:avLst/>
            <a:gdLst/>
            <a:ahLst/>
            <a:cxnLst/>
            <a:rect r="r" b="b" t="t" l="l"/>
            <a:pathLst>
              <a:path h="2101992" w="3322113">
                <a:moveTo>
                  <a:pt x="0" y="0"/>
                </a:moveTo>
                <a:lnTo>
                  <a:pt x="3322113" y="0"/>
                </a:lnTo>
                <a:lnTo>
                  <a:pt x="3322113" y="2101992"/>
                </a:lnTo>
                <a:lnTo>
                  <a:pt x="0" y="2101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98555" y="6532663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4" y="0"/>
                </a:lnTo>
                <a:lnTo>
                  <a:pt x="1212814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85602" y="8437149"/>
            <a:ext cx="973698" cy="1144303"/>
          </a:xfrm>
          <a:custGeom>
            <a:avLst/>
            <a:gdLst/>
            <a:ahLst/>
            <a:cxnLst/>
            <a:rect r="r" b="b" t="t" l="l"/>
            <a:pathLst>
              <a:path h="1144303" w="973698">
                <a:moveTo>
                  <a:pt x="0" y="0"/>
                </a:moveTo>
                <a:lnTo>
                  <a:pt x="973698" y="0"/>
                </a:lnTo>
                <a:lnTo>
                  <a:pt x="973698" y="1144303"/>
                </a:lnTo>
                <a:lnTo>
                  <a:pt x="0" y="1144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8808" y="7605164"/>
            <a:ext cx="2062998" cy="577640"/>
          </a:xfrm>
          <a:custGeom>
            <a:avLst/>
            <a:gdLst/>
            <a:ahLst/>
            <a:cxnLst/>
            <a:rect r="r" b="b" t="t" l="l"/>
            <a:pathLst>
              <a:path h="577640" w="2062998">
                <a:moveTo>
                  <a:pt x="0" y="0"/>
                </a:moveTo>
                <a:lnTo>
                  <a:pt x="2062999" y="0"/>
                </a:lnTo>
                <a:lnTo>
                  <a:pt x="2062999" y="577640"/>
                </a:lnTo>
                <a:lnTo>
                  <a:pt x="0" y="577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61807" y="9009301"/>
            <a:ext cx="802949" cy="401475"/>
          </a:xfrm>
          <a:custGeom>
            <a:avLst/>
            <a:gdLst/>
            <a:ahLst/>
            <a:cxnLst/>
            <a:rect r="r" b="b" t="t" l="l"/>
            <a:pathLst>
              <a:path h="401475" w="802949">
                <a:moveTo>
                  <a:pt x="0" y="0"/>
                </a:moveTo>
                <a:lnTo>
                  <a:pt x="802949" y="0"/>
                </a:lnTo>
                <a:lnTo>
                  <a:pt x="802949" y="401474"/>
                </a:lnTo>
                <a:lnTo>
                  <a:pt x="0" y="4014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07246" y="2335471"/>
            <a:ext cx="10673508" cy="117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ts val="6599"/>
              </a:spcBef>
            </a:pPr>
            <a:r>
              <a:rPr lang="en-US" sz="8799">
                <a:solidFill>
                  <a:srgbClr val="494747"/>
                </a:solidFill>
                <a:latin typeface="Londrina Solid Heavy"/>
              </a:rPr>
              <a:t>Association Rules Mining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40102" y="2966261"/>
            <a:ext cx="10207795" cy="4354478"/>
            <a:chOff x="0" y="0"/>
            <a:chExt cx="13610394" cy="580597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514633" y="3855099"/>
              <a:ext cx="10581128" cy="618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  <a:spcBef>
                  <a:spcPts val="2940"/>
                </a:spcBef>
              </a:pPr>
              <a:r>
                <a:rPr lang="en-US" sz="2800">
                  <a:solidFill>
                    <a:srgbClr val="494747"/>
                  </a:solidFill>
                  <a:latin typeface="Nunito Bold"/>
                </a:rPr>
                <a:t>Based on fp-growth algorithm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14633" y="4959698"/>
              <a:ext cx="10581128" cy="846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1890"/>
                </a:spcBef>
              </a:pPr>
              <a:r>
                <a:rPr lang="en-US" sz="2100">
                  <a:solidFill>
                    <a:srgbClr val="494747"/>
                  </a:solidFill>
                  <a:latin typeface="Nunito Light"/>
                </a:rPr>
                <a:t>In this section, we explore the application of association rule mining to analyze transaction information from the dataset.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1925"/>
              <a:ext cx="13610394" cy="311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99"/>
                </a:lnSpc>
                <a:spcBef>
                  <a:spcPts val="6599"/>
                </a:spcBef>
              </a:pPr>
              <a:r>
                <a:rPr lang="en-US" sz="8799">
                  <a:solidFill>
                    <a:srgbClr val="494747"/>
                  </a:solidFill>
                  <a:latin typeface="Londrina Solid Heavy"/>
                </a:rPr>
                <a:t>Create Frequency Pattern Tree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30537" y="-993919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60" y="0"/>
                </a:lnTo>
                <a:lnTo>
                  <a:pt x="2965860" y="2879580"/>
                </a:lnTo>
                <a:lnTo>
                  <a:pt x="0" y="2879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1381" y="1885661"/>
            <a:ext cx="527883" cy="778379"/>
          </a:xfrm>
          <a:custGeom>
            <a:avLst/>
            <a:gdLst/>
            <a:ahLst/>
            <a:cxnLst/>
            <a:rect r="r" b="b" t="t" l="l"/>
            <a:pathLst>
              <a:path h="778379" w="527883">
                <a:moveTo>
                  <a:pt x="0" y="0"/>
                </a:moveTo>
                <a:lnTo>
                  <a:pt x="527883" y="0"/>
                </a:lnTo>
                <a:lnTo>
                  <a:pt x="527883" y="778379"/>
                </a:lnTo>
                <a:lnTo>
                  <a:pt x="0" y="778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89340" y="5541184"/>
            <a:ext cx="2683348" cy="2639439"/>
          </a:xfrm>
          <a:custGeom>
            <a:avLst/>
            <a:gdLst/>
            <a:ahLst/>
            <a:cxnLst/>
            <a:rect r="r" b="b" t="t" l="l"/>
            <a:pathLst>
              <a:path h="2639439" w="2683348">
                <a:moveTo>
                  <a:pt x="0" y="0"/>
                </a:moveTo>
                <a:lnTo>
                  <a:pt x="2683348" y="0"/>
                </a:lnTo>
                <a:lnTo>
                  <a:pt x="2683348" y="2639438"/>
                </a:lnTo>
                <a:lnTo>
                  <a:pt x="0" y="2639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19380" y="6743436"/>
            <a:ext cx="2139920" cy="2514864"/>
          </a:xfrm>
          <a:custGeom>
            <a:avLst/>
            <a:gdLst/>
            <a:ahLst/>
            <a:cxnLst/>
            <a:rect r="r" b="b" t="t" l="l"/>
            <a:pathLst>
              <a:path h="2514864" w="2139920">
                <a:moveTo>
                  <a:pt x="0" y="0"/>
                </a:moveTo>
                <a:lnTo>
                  <a:pt x="2139920" y="0"/>
                </a:lnTo>
                <a:lnTo>
                  <a:pt x="2139920" y="2514864"/>
                </a:lnTo>
                <a:lnTo>
                  <a:pt x="0" y="2514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1600" y="8420421"/>
            <a:ext cx="3823533" cy="3733159"/>
          </a:xfrm>
          <a:custGeom>
            <a:avLst/>
            <a:gdLst/>
            <a:ahLst/>
            <a:cxnLst/>
            <a:rect r="r" b="b" t="t" l="l"/>
            <a:pathLst>
              <a:path h="3733159" w="3823533">
                <a:moveTo>
                  <a:pt x="0" y="0"/>
                </a:moveTo>
                <a:lnTo>
                  <a:pt x="3823533" y="0"/>
                </a:lnTo>
                <a:lnTo>
                  <a:pt x="3823533" y="3733158"/>
                </a:lnTo>
                <a:lnTo>
                  <a:pt x="0" y="3733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03264" y="1028700"/>
            <a:ext cx="1156036" cy="1038330"/>
          </a:xfrm>
          <a:custGeom>
            <a:avLst/>
            <a:gdLst/>
            <a:ahLst/>
            <a:cxnLst/>
            <a:rect r="r" b="b" t="t" l="l"/>
            <a:pathLst>
              <a:path h="1038330" w="1156036">
                <a:moveTo>
                  <a:pt x="0" y="0"/>
                </a:moveTo>
                <a:lnTo>
                  <a:pt x="1156036" y="0"/>
                </a:lnTo>
                <a:lnTo>
                  <a:pt x="1156036" y="1038330"/>
                </a:lnTo>
                <a:lnTo>
                  <a:pt x="0" y="1038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22806" y="2393063"/>
            <a:ext cx="3328510" cy="12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1"/>
              </a:lnSpc>
              <a:spcBef>
                <a:spcPts val="2806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</a:rPr>
              <a:t>olist_orders_dataset</a:t>
            </a:r>
          </a:p>
          <a:p>
            <a:pPr algn="just">
              <a:lnSpc>
                <a:spcPts val="3741"/>
              </a:lnSpc>
              <a:spcBef>
                <a:spcPts val="2806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913953" y="2393063"/>
            <a:ext cx="4178816" cy="12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1"/>
              </a:lnSpc>
              <a:spcBef>
                <a:spcPts val="2806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</a:rPr>
              <a:t>olist_order_items_dataset</a:t>
            </a:r>
          </a:p>
          <a:p>
            <a:pPr algn="just">
              <a:lnSpc>
                <a:spcPts val="3741"/>
              </a:lnSpc>
              <a:spcBef>
                <a:spcPts val="2806"/>
              </a:spcBef>
            </a:pPr>
          </a:p>
        </p:txBody>
      </p:sp>
      <p:sp>
        <p:nvSpPr>
          <p:cNvPr name="AutoShape 8" id="8"/>
          <p:cNvSpPr/>
          <p:nvPr/>
        </p:nvSpPr>
        <p:spPr>
          <a:xfrm>
            <a:off x="5187061" y="3674715"/>
            <a:ext cx="3544508" cy="17672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8743856" y="3674715"/>
            <a:ext cx="3259505" cy="17817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030074" y="5456499"/>
            <a:ext cx="13427565" cy="1941592"/>
          </a:xfrm>
          <a:custGeom>
            <a:avLst/>
            <a:gdLst/>
            <a:ahLst/>
            <a:cxnLst/>
            <a:rect r="r" b="b" t="t" l="l"/>
            <a:pathLst>
              <a:path h="1941592" w="13427565">
                <a:moveTo>
                  <a:pt x="0" y="0"/>
                </a:moveTo>
                <a:lnTo>
                  <a:pt x="13427564" y="0"/>
                </a:lnTo>
                <a:lnTo>
                  <a:pt x="13427564" y="1941592"/>
                </a:lnTo>
                <a:lnTo>
                  <a:pt x="0" y="1941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99580" y="7540966"/>
            <a:ext cx="3328510" cy="12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1"/>
              </a:lnSpc>
              <a:spcBef>
                <a:spcPts val="2806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</a:rPr>
              <a:t>customer_orders</a:t>
            </a:r>
          </a:p>
          <a:p>
            <a:pPr algn="just">
              <a:lnSpc>
                <a:spcPts val="3741"/>
              </a:lnSpc>
              <a:spcBef>
                <a:spcPts val="2806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704332" y="4023954"/>
            <a:ext cx="2004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94747"/>
                </a:solidFill>
                <a:latin typeface="Nunito Bold"/>
              </a:rPr>
              <a:t>customer_id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0641" y="6470691"/>
            <a:ext cx="4592517" cy="5154866"/>
          </a:xfrm>
          <a:custGeom>
            <a:avLst/>
            <a:gdLst/>
            <a:ahLst/>
            <a:cxnLst/>
            <a:rect r="r" b="b" t="t" l="l"/>
            <a:pathLst>
              <a:path h="5154866" w="4592517">
                <a:moveTo>
                  <a:pt x="0" y="0"/>
                </a:moveTo>
                <a:lnTo>
                  <a:pt x="4592517" y="0"/>
                </a:lnTo>
                <a:lnTo>
                  <a:pt x="4592517" y="5154866"/>
                </a:lnTo>
                <a:lnTo>
                  <a:pt x="0" y="5154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75" y="5491213"/>
            <a:ext cx="2017650" cy="1958955"/>
          </a:xfrm>
          <a:custGeom>
            <a:avLst/>
            <a:gdLst/>
            <a:ahLst/>
            <a:cxnLst/>
            <a:rect r="r" b="b" t="t" l="l"/>
            <a:pathLst>
              <a:path h="1958955" w="2017650">
                <a:moveTo>
                  <a:pt x="0" y="0"/>
                </a:moveTo>
                <a:lnTo>
                  <a:pt x="2017650" y="0"/>
                </a:lnTo>
                <a:lnTo>
                  <a:pt x="2017650" y="1958955"/>
                </a:lnTo>
                <a:lnTo>
                  <a:pt x="0" y="1958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1282" y="5432360"/>
            <a:ext cx="1156036" cy="1038330"/>
          </a:xfrm>
          <a:custGeom>
            <a:avLst/>
            <a:gdLst/>
            <a:ahLst/>
            <a:cxnLst/>
            <a:rect r="r" b="b" t="t" l="l"/>
            <a:pathLst>
              <a:path h="1038330" w="1156036">
                <a:moveTo>
                  <a:pt x="0" y="0"/>
                </a:moveTo>
                <a:lnTo>
                  <a:pt x="1156036" y="0"/>
                </a:lnTo>
                <a:lnTo>
                  <a:pt x="1156036" y="1038331"/>
                </a:lnTo>
                <a:lnTo>
                  <a:pt x="0" y="1038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1951214"/>
            <a:ext cx="2683348" cy="2639439"/>
          </a:xfrm>
          <a:custGeom>
            <a:avLst/>
            <a:gdLst/>
            <a:ahLst/>
            <a:cxnLst/>
            <a:rect r="r" b="b" t="t" l="l"/>
            <a:pathLst>
              <a:path h="2639439" w="2683348">
                <a:moveTo>
                  <a:pt x="0" y="0"/>
                </a:moveTo>
                <a:lnTo>
                  <a:pt x="2683348" y="0"/>
                </a:lnTo>
                <a:lnTo>
                  <a:pt x="2683348" y="2639439"/>
                </a:lnTo>
                <a:lnTo>
                  <a:pt x="0" y="26394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46434" y="2512972"/>
            <a:ext cx="10871898" cy="3438554"/>
          </a:xfrm>
          <a:custGeom>
            <a:avLst/>
            <a:gdLst/>
            <a:ahLst/>
            <a:cxnLst/>
            <a:rect r="r" b="b" t="t" l="l"/>
            <a:pathLst>
              <a:path h="3438554" w="10871898">
                <a:moveTo>
                  <a:pt x="0" y="0"/>
                </a:moveTo>
                <a:lnTo>
                  <a:pt x="10871898" y="0"/>
                </a:lnTo>
                <a:lnTo>
                  <a:pt x="10871898" y="3438554"/>
                </a:lnTo>
                <a:lnTo>
                  <a:pt x="0" y="3438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08087" y="6353395"/>
            <a:ext cx="10148591" cy="5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ts val="3420"/>
              </a:spcBef>
            </a:pPr>
            <a:r>
              <a:rPr lang="en-US" sz="3800">
                <a:solidFill>
                  <a:srgbClr val="494747"/>
                </a:solidFill>
                <a:latin typeface="Nunito"/>
              </a:rPr>
              <a:t>Transation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76077" y="7324311"/>
            <a:ext cx="7935846" cy="2325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ts val="2249"/>
              </a:spcBef>
            </a:pPr>
            <a:r>
              <a:rPr lang="en-US" sz="2499">
                <a:solidFill>
                  <a:srgbClr val="494747"/>
                </a:solidFill>
                <a:latin typeface="Nunito Light"/>
              </a:rPr>
              <a:t>Next step, group by 'customer unique id' and summing all orders. Then converted to bianry columns since the actual quantity is not important.</a:t>
            </a:r>
          </a:p>
          <a:p>
            <a:pPr algn="ctr">
              <a:lnSpc>
                <a:spcPts val="2999"/>
              </a:lnSpc>
              <a:spcBef>
                <a:spcPts val="2249"/>
              </a:spcBef>
            </a:pPr>
          </a:p>
          <a:p>
            <a:pPr algn="ctr">
              <a:lnSpc>
                <a:spcPts val="2520"/>
              </a:lnSpc>
              <a:spcBef>
                <a:spcPts val="1890"/>
              </a:spcBef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75" y="5491213"/>
            <a:ext cx="2017650" cy="1958955"/>
          </a:xfrm>
          <a:custGeom>
            <a:avLst/>
            <a:gdLst/>
            <a:ahLst/>
            <a:cxnLst/>
            <a:rect r="r" b="b" t="t" l="l"/>
            <a:pathLst>
              <a:path h="1958955" w="2017650">
                <a:moveTo>
                  <a:pt x="0" y="0"/>
                </a:moveTo>
                <a:lnTo>
                  <a:pt x="2017650" y="0"/>
                </a:lnTo>
                <a:lnTo>
                  <a:pt x="2017650" y="1958955"/>
                </a:lnTo>
                <a:lnTo>
                  <a:pt x="0" y="1958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1282" y="5432360"/>
            <a:ext cx="1156036" cy="1038330"/>
          </a:xfrm>
          <a:custGeom>
            <a:avLst/>
            <a:gdLst/>
            <a:ahLst/>
            <a:cxnLst/>
            <a:rect r="r" b="b" t="t" l="l"/>
            <a:pathLst>
              <a:path h="1038330" w="1156036">
                <a:moveTo>
                  <a:pt x="0" y="0"/>
                </a:moveTo>
                <a:lnTo>
                  <a:pt x="1156036" y="0"/>
                </a:lnTo>
                <a:lnTo>
                  <a:pt x="1156036" y="1038331"/>
                </a:lnTo>
                <a:lnTo>
                  <a:pt x="0" y="103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1951214"/>
            <a:ext cx="2683348" cy="2639439"/>
          </a:xfrm>
          <a:custGeom>
            <a:avLst/>
            <a:gdLst/>
            <a:ahLst/>
            <a:cxnLst/>
            <a:rect r="r" b="b" t="t" l="l"/>
            <a:pathLst>
              <a:path h="2639439" w="2683348">
                <a:moveTo>
                  <a:pt x="0" y="0"/>
                </a:moveTo>
                <a:lnTo>
                  <a:pt x="2683348" y="0"/>
                </a:lnTo>
                <a:lnTo>
                  <a:pt x="2683348" y="2639439"/>
                </a:lnTo>
                <a:lnTo>
                  <a:pt x="0" y="2639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64103" y="1440447"/>
            <a:ext cx="8317627" cy="3703053"/>
          </a:xfrm>
          <a:custGeom>
            <a:avLst/>
            <a:gdLst/>
            <a:ahLst/>
            <a:cxnLst/>
            <a:rect r="r" b="b" t="t" l="l"/>
            <a:pathLst>
              <a:path h="3703053" w="8317627">
                <a:moveTo>
                  <a:pt x="0" y="0"/>
                </a:moveTo>
                <a:lnTo>
                  <a:pt x="8317627" y="0"/>
                </a:lnTo>
                <a:lnTo>
                  <a:pt x="8317627" y="3703053"/>
                </a:lnTo>
                <a:lnTo>
                  <a:pt x="0" y="3703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23198" y="6470691"/>
            <a:ext cx="13048299" cy="2782458"/>
          </a:xfrm>
          <a:custGeom>
            <a:avLst/>
            <a:gdLst/>
            <a:ahLst/>
            <a:cxnLst/>
            <a:rect r="r" b="b" t="t" l="l"/>
            <a:pathLst>
              <a:path h="2782458" w="13048299">
                <a:moveTo>
                  <a:pt x="0" y="0"/>
                </a:moveTo>
                <a:lnTo>
                  <a:pt x="13048298" y="0"/>
                </a:lnTo>
                <a:lnTo>
                  <a:pt x="13048298" y="2782458"/>
                </a:lnTo>
                <a:lnTo>
                  <a:pt x="0" y="2782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60641" y="6470691"/>
            <a:ext cx="4592517" cy="5154866"/>
          </a:xfrm>
          <a:custGeom>
            <a:avLst/>
            <a:gdLst/>
            <a:ahLst/>
            <a:cxnLst/>
            <a:rect r="r" b="b" t="t" l="l"/>
            <a:pathLst>
              <a:path h="5154866" w="4592517">
                <a:moveTo>
                  <a:pt x="0" y="0"/>
                </a:moveTo>
                <a:lnTo>
                  <a:pt x="4592517" y="0"/>
                </a:lnTo>
                <a:lnTo>
                  <a:pt x="4592517" y="5154866"/>
                </a:lnTo>
                <a:lnTo>
                  <a:pt x="0" y="5154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48621" y="871401"/>
            <a:ext cx="10148591" cy="5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ts val="3420"/>
              </a:spcBef>
            </a:pPr>
            <a:r>
              <a:rPr lang="en-US" sz="3800">
                <a:solidFill>
                  <a:srgbClr val="494747"/>
                </a:solidFill>
                <a:latin typeface="Nunito"/>
              </a:rPr>
              <a:t>Itemsets and corresponding support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1876" y="5775509"/>
            <a:ext cx="10148591" cy="5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ts val="3420"/>
              </a:spcBef>
            </a:pPr>
            <a:r>
              <a:rPr lang="en-US" sz="3800">
                <a:solidFill>
                  <a:srgbClr val="494747"/>
                </a:solidFill>
                <a:latin typeface="Nunito"/>
              </a:rPr>
              <a:t>The results of Association Rules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39049">
            <a:off x="-1872206" y="7675521"/>
            <a:ext cx="4515755" cy="3037872"/>
          </a:xfrm>
          <a:custGeom>
            <a:avLst/>
            <a:gdLst/>
            <a:ahLst/>
            <a:cxnLst/>
            <a:rect r="r" b="b" t="t" l="l"/>
            <a:pathLst>
              <a:path h="3037872" w="4515755">
                <a:moveTo>
                  <a:pt x="0" y="0"/>
                </a:moveTo>
                <a:lnTo>
                  <a:pt x="4515755" y="0"/>
                </a:lnTo>
                <a:lnTo>
                  <a:pt x="4515755" y="3037872"/>
                </a:lnTo>
                <a:lnTo>
                  <a:pt x="0" y="303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2390" y="-1050996"/>
            <a:ext cx="3322113" cy="2101992"/>
          </a:xfrm>
          <a:custGeom>
            <a:avLst/>
            <a:gdLst/>
            <a:ahLst/>
            <a:cxnLst/>
            <a:rect r="r" b="b" t="t" l="l"/>
            <a:pathLst>
              <a:path h="2101992" w="3322113">
                <a:moveTo>
                  <a:pt x="0" y="0"/>
                </a:moveTo>
                <a:lnTo>
                  <a:pt x="3322113" y="0"/>
                </a:lnTo>
                <a:lnTo>
                  <a:pt x="3322113" y="2101992"/>
                </a:lnTo>
                <a:lnTo>
                  <a:pt x="0" y="2101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98555" y="6532663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4" y="0"/>
                </a:lnTo>
                <a:lnTo>
                  <a:pt x="1212814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5602" y="8437149"/>
            <a:ext cx="973698" cy="1144303"/>
          </a:xfrm>
          <a:custGeom>
            <a:avLst/>
            <a:gdLst/>
            <a:ahLst/>
            <a:cxnLst/>
            <a:rect r="r" b="b" t="t" l="l"/>
            <a:pathLst>
              <a:path h="1144303" w="973698">
                <a:moveTo>
                  <a:pt x="0" y="0"/>
                </a:moveTo>
                <a:lnTo>
                  <a:pt x="973698" y="0"/>
                </a:lnTo>
                <a:lnTo>
                  <a:pt x="973698" y="1144303"/>
                </a:lnTo>
                <a:lnTo>
                  <a:pt x="0" y="1144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61807" y="9009301"/>
            <a:ext cx="802949" cy="401475"/>
          </a:xfrm>
          <a:custGeom>
            <a:avLst/>
            <a:gdLst/>
            <a:ahLst/>
            <a:cxnLst/>
            <a:rect r="r" b="b" t="t" l="l"/>
            <a:pathLst>
              <a:path h="401475" w="802949">
                <a:moveTo>
                  <a:pt x="0" y="0"/>
                </a:moveTo>
                <a:lnTo>
                  <a:pt x="802949" y="0"/>
                </a:lnTo>
                <a:lnTo>
                  <a:pt x="802949" y="401474"/>
                </a:lnTo>
                <a:lnTo>
                  <a:pt x="0" y="401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0501" y="4710043"/>
            <a:ext cx="4471868" cy="1467807"/>
          </a:xfrm>
          <a:custGeom>
            <a:avLst/>
            <a:gdLst/>
            <a:ahLst/>
            <a:cxnLst/>
            <a:rect r="r" b="b" t="t" l="l"/>
            <a:pathLst>
              <a:path h="1467807" w="4471868">
                <a:moveTo>
                  <a:pt x="0" y="0"/>
                </a:moveTo>
                <a:lnTo>
                  <a:pt x="4471868" y="0"/>
                </a:lnTo>
                <a:lnTo>
                  <a:pt x="4471868" y="1467807"/>
                </a:lnTo>
                <a:lnTo>
                  <a:pt x="0" y="14678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59200" y="4772212"/>
            <a:ext cx="7547473" cy="1405639"/>
          </a:xfrm>
          <a:custGeom>
            <a:avLst/>
            <a:gdLst/>
            <a:ahLst/>
            <a:cxnLst/>
            <a:rect r="r" b="b" t="t" l="l"/>
            <a:pathLst>
              <a:path h="1405639" w="7547473">
                <a:moveTo>
                  <a:pt x="0" y="0"/>
                </a:moveTo>
                <a:lnTo>
                  <a:pt x="7547473" y="0"/>
                </a:lnTo>
                <a:lnTo>
                  <a:pt x="7547473" y="1405638"/>
                </a:lnTo>
                <a:lnTo>
                  <a:pt x="0" y="1405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61807" y="1082587"/>
            <a:ext cx="11300348" cy="1947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ts val="5759"/>
              </a:spcBef>
            </a:pPr>
            <a:r>
              <a:rPr lang="en-US" sz="6399">
                <a:solidFill>
                  <a:srgbClr val="494747"/>
                </a:solidFill>
                <a:latin typeface="Nunito Bold"/>
              </a:rPr>
              <a:t>Collaborative Filtering recommendation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1018" y="6495887"/>
            <a:ext cx="10148591" cy="5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ts val="3420"/>
              </a:spcBef>
            </a:pPr>
            <a:r>
              <a:rPr lang="en-US" sz="3800">
                <a:solidFill>
                  <a:srgbClr val="494747"/>
                </a:solidFill>
                <a:latin typeface="Nunito"/>
              </a:rPr>
              <a:t>Cosine Similarity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56371" y="6495887"/>
            <a:ext cx="10148591" cy="5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ts val="3420"/>
              </a:spcBef>
            </a:pPr>
            <a:r>
              <a:rPr lang="en-US" sz="3800">
                <a:solidFill>
                  <a:srgbClr val="494747"/>
                </a:solidFill>
                <a:latin typeface="Nunito"/>
              </a:rPr>
              <a:t>Prediction Score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057" y="1028700"/>
            <a:ext cx="17791886" cy="2325800"/>
            <a:chOff x="0" y="0"/>
            <a:chExt cx="23722515" cy="31010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23722515" cy="162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99"/>
                </a:lnSpc>
                <a:spcBef>
                  <a:spcPts val="6599"/>
                </a:spcBef>
              </a:pPr>
              <a:r>
                <a:rPr lang="en-US" sz="8799">
                  <a:solidFill>
                    <a:srgbClr val="494747"/>
                  </a:solidFill>
                  <a:latin typeface="Londrina Solid Heavy"/>
                </a:rPr>
                <a:t>Multiple analysis tasks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583329" y="2342339"/>
              <a:ext cx="22555857" cy="758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  <a:spcBef>
                  <a:spcPts val="3420"/>
                </a:spcBef>
              </a:pPr>
              <a:r>
                <a:rPr lang="en-US" sz="3800">
                  <a:solidFill>
                    <a:srgbClr val="494747"/>
                  </a:solidFill>
                  <a:latin typeface="Nunito"/>
                </a:rPr>
                <a:t>Ranging from descriptive analysis to forecasting and predictive analysis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85537" y="4269899"/>
            <a:ext cx="5516927" cy="4401584"/>
            <a:chOff x="0" y="0"/>
            <a:chExt cx="7355902" cy="58687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735590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1890"/>
                </a:spcBef>
              </a:pPr>
              <a:r>
                <a:rPr lang="en-US" sz="2100">
                  <a:solidFill>
                    <a:srgbClr val="494747"/>
                  </a:solidFill>
                  <a:latin typeface="Nunito Bold"/>
                </a:rPr>
                <a:t>Preliminary Data Analysis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62420"/>
              <a:ext cx="735590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1890"/>
                </a:spcBef>
              </a:pPr>
              <a:r>
                <a:rPr lang="en-US" sz="2100">
                  <a:solidFill>
                    <a:srgbClr val="494747"/>
                  </a:solidFill>
                  <a:latin typeface="Nunito Bold"/>
                </a:rPr>
                <a:t>Freight Value Prediction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724839"/>
              <a:ext cx="735590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1890"/>
                </a:spcBef>
              </a:pPr>
              <a:r>
                <a:rPr lang="en-US" sz="2100">
                  <a:solidFill>
                    <a:srgbClr val="494747"/>
                  </a:solidFill>
                  <a:latin typeface="Nunito Bold"/>
                </a:rPr>
                <a:t>Product Analysis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087259"/>
              <a:ext cx="735590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1890"/>
                </a:spcBef>
              </a:pPr>
              <a:r>
                <a:rPr lang="en-US" sz="2100">
                  <a:solidFill>
                    <a:srgbClr val="494747"/>
                  </a:solidFill>
                  <a:latin typeface="Nunito Bold"/>
                </a:rPr>
                <a:t>Association Rule Mining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449679"/>
              <a:ext cx="735590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1890"/>
                </a:spcBef>
              </a:pPr>
              <a:r>
                <a:rPr lang="en-US" sz="2100">
                  <a:solidFill>
                    <a:srgbClr val="494747"/>
                  </a:solidFill>
                  <a:latin typeface="Nunito Bold"/>
                </a:rPr>
                <a:t>Reviews Sentiment Analysis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460641" y="6470691"/>
            <a:ext cx="4592517" cy="5154866"/>
          </a:xfrm>
          <a:custGeom>
            <a:avLst/>
            <a:gdLst/>
            <a:ahLst/>
            <a:cxnLst/>
            <a:rect r="r" b="b" t="t" l="l"/>
            <a:pathLst>
              <a:path h="5154866" w="4592517">
                <a:moveTo>
                  <a:pt x="0" y="0"/>
                </a:moveTo>
                <a:lnTo>
                  <a:pt x="4592517" y="0"/>
                </a:lnTo>
                <a:lnTo>
                  <a:pt x="4592517" y="5154866"/>
                </a:lnTo>
                <a:lnTo>
                  <a:pt x="0" y="5154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875" y="5491213"/>
            <a:ext cx="2017650" cy="1958955"/>
          </a:xfrm>
          <a:custGeom>
            <a:avLst/>
            <a:gdLst/>
            <a:ahLst/>
            <a:cxnLst/>
            <a:rect r="r" b="b" t="t" l="l"/>
            <a:pathLst>
              <a:path h="1958955" w="2017650">
                <a:moveTo>
                  <a:pt x="0" y="0"/>
                </a:moveTo>
                <a:lnTo>
                  <a:pt x="2017650" y="0"/>
                </a:lnTo>
                <a:lnTo>
                  <a:pt x="2017650" y="1958955"/>
                </a:lnTo>
                <a:lnTo>
                  <a:pt x="0" y="1958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81282" y="5432360"/>
            <a:ext cx="1156036" cy="1038330"/>
          </a:xfrm>
          <a:custGeom>
            <a:avLst/>
            <a:gdLst/>
            <a:ahLst/>
            <a:cxnLst/>
            <a:rect r="r" b="b" t="t" l="l"/>
            <a:pathLst>
              <a:path h="1038330" w="1156036">
                <a:moveTo>
                  <a:pt x="0" y="0"/>
                </a:moveTo>
                <a:lnTo>
                  <a:pt x="1156036" y="0"/>
                </a:lnTo>
                <a:lnTo>
                  <a:pt x="1156036" y="1038331"/>
                </a:lnTo>
                <a:lnTo>
                  <a:pt x="0" y="1038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1951214"/>
            <a:ext cx="2683348" cy="2639439"/>
          </a:xfrm>
          <a:custGeom>
            <a:avLst/>
            <a:gdLst/>
            <a:ahLst/>
            <a:cxnLst/>
            <a:rect r="r" b="b" t="t" l="l"/>
            <a:pathLst>
              <a:path h="2639439" w="2683348">
                <a:moveTo>
                  <a:pt x="0" y="0"/>
                </a:moveTo>
                <a:lnTo>
                  <a:pt x="2683348" y="0"/>
                </a:lnTo>
                <a:lnTo>
                  <a:pt x="2683348" y="2639439"/>
                </a:lnTo>
                <a:lnTo>
                  <a:pt x="0" y="26394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39049">
            <a:off x="-1872206" y="7675521"/>
            <a:ext cx="4515755" cy="3037872"/>
          </a:xfrm>
          <a:custGeom>
            <a:avLst/>
            <a:gdLst/>
            <a:ahLst/>
            <a:cxnLst/>
            <a:rect r="r" b="b" t="t" l="l"/>
            <a:pathLst>
              <a:path h="3037872" w="4515755">
                <a:moveTo>
                  <a:pt x="0" y="0"/>
                </a:moveTo>
                <a:lnTo>
                  <a:pt x="4515755" y="0"/>
                </a:lnTo>
                <a:lnTo>
                  <a:pt x="4515755" y="3037872"/>
                </a:lnTo>
                <a:lnTo>
                  <a:pt x="0" y="303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2390" y="-1050996"/>
            <a:ext cx="3322113" cy="2101992"/>
          </a:xfrm>
          <a:custGeom>
            <a:avLst/>
            <a:gdLst/>
            <a:ahLst/>
            <a:cxnLst/>
            <a:rect r="r" b="b" t="t" l="l"/>
            <a:pathLst>
              <a:path h="2101992" w="3322113">
                <a:moveTo>
                  <a:pt x="0" y="0"/>
                </a:moveTo>
                <a:lnTo>
                  <a:pt x="3322113" y="0"/>
                </a:lnTo>
                <a:lnTo>
                  <a:pt x="3322113" y="2101992"/>
                </a:lnTo>
                <a:lnTo>
                  <a:pt x="0" y="2101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98555" y="6532663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4" y="0"/>
                </a:lnTo>
                <a:lnTo>
                  <a:pt x="1212814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5602" y="8437149"/>
            <a:ext cx="973698" cy="1144303"/>
          </a:xfrm>
          <a:custGeom>
            <a:avLst/>
            <a:gdLst/>
            <a:ahLst/>
            <a:cxnLst/>
            <a:rect r="r" b="b" t="t" l="l"/>
            <a:pathLst>
              <a:path h="1144303" w="973698">
                <a:moveTo>
                  <a:pt x="0" y="0"/>
                </a:moveTo>
                <a:lnTo>
                  <a:pt x="973698" y="0"/>
                </a:lnTo>
                <a:lnTo>
                  <a:pt x="973698" y="1144303"/>
                </a:lnTo>
                <a:lnTo>
                  <a:pt x="0" y="1144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61807" y="9009301"/>
            <a:ext cx="802949" cy="401475"/>
          </a:xfrm>
          <a:custGeom>
            <a:avLst/>
            <a:gdLst/>
            <a:ahLst/>
            <a:cxnLst/>
            <a:rect r="r" b="b" t="t" l="l"/>
            <a:pathLst>
              <a:path h="401475" w="802949">
                <a:moveTo>
                  <a:pt x="0" y="0"/>
                </a:moveTo>
                <a:lnTo>
                  <a:pt x="802949" y="0"/>
                </a:lnTo>
                <a:lnTo>
                  <a:pt x="802949" y="401474"/>
                </a:lnTo>
                <a:lnTo>
                  <a:pt x="0" y="401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61771" y="2783488"/>
            <a:ext cx="6547713" cy="6627287"/>
          </a:xfrm>
          <a:custGeom>
            <a:avLst/>
            <a:gdLst/>
            <a:ahLst/>
            <a:cxnLst/>
            <a:rect r="r" b="b" t="t" l="l"/>
            <a:pathLst>
              <a:path h="6627287" w="6547713">
                <a:moveTo>
                  <a:pt x="0" y="0"/>
                </a:moveTo>
                <a:lnTo>
                  <a:pt x="6547713" y="0"/>
                </a:lnTo>
                <a:lnTo>
                  <a:pt x="6547713" y="6627287"/>
                </a:lnTo>
                <a:lnTo>
                  <a:pt x="0" y="66272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55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61807" y="1569558"/>
            <a:ext cx="11300348" cy="97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ts val="5759"/>
              </a:spcBef>
            </a:pPr>
            <a:r>
              <a:rPr lang="en-US" sz="6399">
                <a:solidFill>
                  <a:srgbClr val="494747"/>
                </a:solidFill>
                <a:latin typeface="Nunito Bold"/>
              </a:rPr>
              <a:t>Visualization of Similarities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39049">
            <a:off x="-1872206" y="7675521"/>
            <a:ext cx="4515755" cy="3037872"/>
          </a:xfrm>
          <a:custGeom>
            <a:avLst/>
            <a:gdLst/>
            <a:ahLst/>
            <a:cxnLst/>
            <a:rect r="r" b="b" t="t" l="l"/>
            <a:pathLst>
              <a:path h="3037872" w="4515755">
                <a:moveTo>
                  <a:pt x="0" y="0"/>
                </a:moveTo>
                <a:lnTo>
                  <a:pt x="4515755" y="0"/>
                </a:lnTo>
                <a:lnTo>
                  <a:pt x="4515755" y="3037872"/>
                </a:lnTo>
                <a:lnTo>
                  <a:pt x="0" y="303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2390" y="-1050996"/>
            <a:ext cx="3322113" cy="2101992"/>
          </a:xfrm>
          <a:custGeom>
            <a:avLst/>
            <a:gdLst/>
            <a:ahLst/>
            <a:cxnLst/>
            <a:rect r="r" b="b" t="t" l="l"/>
            <a:pathLst>
              <a:path h="2101992" w="3322113">
                <a:moveTo>
                  <a:pt x="0" y="0"/>
                </a:moveTo>
                <a:lnTo>
                  <a:pt x="3322113" y="0"/>
                </a:lnTo>
                <a:lnTo>
                  <a:pt x="3322113" y="2101992"/>
                </a:lnTo>
                <a:lnTo>
                  <a:pt x="0" y="2101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98555" y="6532663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4" y="0"/>
                </a:lnTo>
                <a:lnTo>
                  <a:pt x="1212814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5602" y="8437149"/>
            <a:ext cx="973698" cy="1144303"/>
          </a:xfrm>
          <a:custGeom>
            <a:avLst/>
            <a:gdLst/>
            <a:ahLst/>
            <a:cxnLst/>
            <a:rect r="r" b="b" t="t" l="l"/>
            <a:pathLst>
              <a:path h="1144303" w="973698">
                <a:moveTo>
                  <a:pt x="0" y="0"/>
                </a:moveTo>
                <a:lnTo>
                  <a:pt x="973698" y="0"/>
                </a:lnTo>
                <a:lnTo>
                  <a:pt x="973698" y="1144303"/>
                </a:lnTo>
                <a:lnTo>
                  <a:pt x="0" y="1144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61807" y="9009301"/>
            <a:ext cx="802949" cy="401475"/>
          </a:xfrm>
          <a:custGeom>
            <a:avLst/>
            <a:gdLst/>
            <a:ahLst/>
            <a:cxnLst/>
            <a:rect r="r" b="b" t="t" l="l"/>
            <a:pathLst>
              <a:path h="401475" w="802949">
                <a:moveTo>
                  <a:pt x="0" y="0"/>
                </a:moveTo>
                <a:lnTo>
                  <a:pt x="802949" y="0"/>
                </a:lnTo>
                <a:lnTo>
                  <a:pt x="802949" y="401474"/>
                </a:lnTo>
                <a:lnTo>
                  <a:pt x="0" y="401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10751" y="3436181"/>
            <a:ext cx="9141752" cy="5104145"/>
          </a:xfrm>
          <a:custGeom>
            <a:avLst/>
            <a:gdLst/>
            <a:ahLst/>
            <a:cxnLst/>
            <a:rect r="r" b="b" t="t" l="l"/>
            <a:pathLst>
              <a:path h="5104145" w="9141752">
                <a:moveTo>
                  <a:pt x="0" y="0"/>
                </a:moveTo>
                <a:lnTo>
                  <a:pt x="9141752" y="0"/>
                </a:lnTo>
                <a:lnTo>
                  <a:pt x="9141752" y="5104145"/>
                </a:lnTo>
                <a:lnTo>
                  <a:pt x="0" y="51041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61807" y="1569558"/>
            <a:ext cx="11300348" cy="97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ts val="5759"/>
              </a:spcBef>
            </a:pPr>
            <a:r>
              <a:rPr lang="en-US" sz="6399">
                <a:solidFill>
                  <a:srgbClr val="494747"/>
                </a:solidFill>
                <a:latin typeface="Nunito Bold"/>
              </a:rPr>
              <a:t>An Example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40102" y="3124937"/>
            <a:ext cx="10207795" cy="4037126"/>
            <a:chOff x="0" y="0"/>
            <a:chExt cx="13610394" cy="538283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514633" y="3855099"/>
              <a:ext cx="10581128" cy="618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  <a:spcBef>
                  <a:spcPts val="2940"/>
                </a:spcBef>
              </a:pPr>
              <a:r>
                <a:rPr lang="en-US" sz="2800">
                  <a:solidFill>
                    <a:srgbClr val="494747"/>
                  </a:solidFill>
                  <a:latin typeface="Nunito Bold"/>
                </a:rPr>
                <a:t>Based on Unsupervised and Supervised method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14633" y="4959698"/>
              <a:ext cx="10581128" cy="423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189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1925"/>
              <a:ext cx="13610394" cy="311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99"/>
                </a:lnSpc>
                <a:spcBef>
                  <a:spcPts val="6599"/>
                </a:spcBef>
              </a:pPr>
              <a:r>
                <a:rPr lang="en-US" sz="8799">
                  <a:solidFill>
                    <a:srgbClr val="494747"/>
                  </a:solidFill>
                  <a:latin typeface="Londrina Solid Heavy"/>
                </a:rPr>
                <a:t>Reviews Sentiment 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30537" y="-993919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60" y="0"/>
                </a:lnTo>
                <a:lnTo>
                  <a:pt x="2965860" y="2879580"/>
                </a:lnTo>
                <a:lnTo>
                  <a:pt x="0" y="2879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1381" y="1885661"/>
            <a:ext cx="527883" cy="778379"/>
          </a:xfrm>
          <a:custGeom>
            <a:avLst/>
            <a:gdLst/>
            <a:ahLst/>
            <a:cxnLst/>
            <a:rect r="r" b="b" t="t" l="l"/>
            <a:pathLst>
              <a:path h="778379" w="527883">
                <a:moveTo>
                  <a:pt x="0" y="0"/>
                </a:moveTo>
                <a:lnTo>
                  <a:pt x="527883" y="0"/>
                </a:lnTo>
                <a:lnTo>
                  <a:pt x="527883" y="778379"/>
                </a:lnTo>
                <a:lnTo>
                  <a:pt x="0" y="778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89340" y="5541184"/>
            <a:ext cx="2683348" cy="2639439"/>
          </a:xfrm>
          <a:custGeom>
            <a:avLst/>
            <a:gdLst/>
            <a:ahLst/>
            <a:cxnLst/>
            <a:rect r="r" b="b" t="t" l="l"/>
            <a:pathLst>
              <a:path h="2639439" w="2683348">
                <a:moveTo>
                  <a:pt x="0" y="0"/>
                </a:moveTo>
                <a:lnTo>
                  <a:pt x="2683348" y="0"/>
                </a:lnTo>
                <a:lnTo>
                  <a:pt x="2683348" y="2639438"/>
                </a:lnTo>
                <a:lnTo>
                  <a:pt x="0" y="2639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19380" y="6743436"/>
            <a:ext cx="2139920" cy="2514864"/>
          </a:xfrm>
          <a:custGeom>
            <a:avLst/>
            <a:gdLst/>
            <a:ahLst/>
            <a:cxnLst/>
            <a:rect r="r" b="b" t="t" l="l"/>
            <a:pathLst>
              <a:path h="2514864" w="2139920">
                <a:moveTo>
                  <a:pt x="0" y="0"/>
                </a:moveTo>
                <a:lnTo>
                  <a:pt x="2139920" y="0"/>
                </a:lnTo>
                <a:lnTo>
                  <a:pt x="2139920" y="2514864"/>
                </a:lnTo>
                <a:lnTo>
                  <a:pt x="0" y="2514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1600" y="8420421"/>
            <a:ext cx="3823533" cy="3733159"/>
          </a:xfrm>
          <a:custGeom>
            <a:avLst/>
            <a:gdLst/>
            <a:ahLst/>
            <a:cxnLst/>
            <a:rect r="r" b="b" t="t" l="l"/>
            <a:pathLst>
              <a:path h="3733159" w="3823533">
                <a:moveTo>
                  <a:pt x="0" y="0"/>
                </a:moveTo>
                <a:lnTo>
                  <a:pt x="3823533" y="0"/>
                </a:lnTo>
                <a:lnTo>
                  <a:pt x="3823533" y="3733158"/>
                </a:lnTo>
                <a:lnTo>
                  <a:pt x="0" y="3733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03264" y="1028700"/>
            <a:ext cx="1156036" cy="1038330"/>
          </a:xfrm>
          <a:custGeom>
            <a:avLst/>
            <a:gdLst/>
            <a:ahLst/>
            <a:cxnLst/>
            <a:rect r="r" b="b" t="t" l="l"/>
            <a:pathLst>
              <a:path h="1038330" w="1156036">
                <a:moveTo>
                  <a:pt x="0" y="0"/>
                </a:moveTo>
                <a:lnTo>
                  <a:pt x="1156036" y="0"/>
                </a:lnTo>
                <a:lnTo>
                  <a:pt x="1156036" y="1038330"/>
                </a:lnTo>
                <a:lnTo>
                  <a:pt x="0" y="1038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53408" y="4706846"/>
            <a:ext cx="9334592" cy="5580154"/>
          </a:xfrm>
          <a:custGeom>
            <a:avLst/>
            <a:gdLst/>
            <a:ahLst/>
            <a:cxnLst/>
            <a:rect r="r" b="b" t="t" l="l"/>
            <a:pathLst>
              <a:path h="5580154" w="9334592">
                <a:moveTo>
                  <a:pt x="0" y="0"/>
                </a:moveTo>
                <a:lnTo>
                  <a:pt x="9334592" y="0"/>
                </a:lnTo>
                <a:lnTo>
                  <a:pt x="9334592" y="5580154"/>
                </a:lnTo>
                <a:lnTo>
                  <a:pt x="0" y="5580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67423" b="-46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53408" y="0"/>
            <a:ext cx="9334592" cy="4344884"/>
          </a:xfrm>
          <a:custGeom>
            <a:avLst/>
            <a:gdLst/>
            <a:ahLst/>
            <a:cxnLst/>
            <a:rect r="r" b="b" t="t" l="l"/>
            <a:pathLst>
              <a:path h="4344884" w="9334592">
                <a:moveTo>
                  <a:pt x="0" y="0"/>
                </a:moveTo>
                <a:lnTo>
                  <a:pt x="9334592" y="0"/>
                </a:lnTo>
                <a:lnTo>
                  <a:pt x="9334592" y="4344884"/>
                </a:lnTo>
                <a:lnTo>
                  <a:pt x="0" y="434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30537" y="-993919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60" y="0"/>
                </a:lnTo>
                <a:lnTo>
                  <a:pt x="2965860" y="2879580"/>
                </a:lnTo>
                <a:lnTo>
                  <a:pt x="0" y="2879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47370"/>
            <a:ext cx="764007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Bold"/>
              </a:rPr>
              <a:t>AFINN and Textblob ---Wordlist-based approach for sentiment analysis.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3478" y="1982993"/>
            <a:ext cx="8115300" cy="98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3"/>
              </a:lnSpc>
              <a:spcBef>
                <a:spcPct val="0"/>
              </a:spcBef>
            </a:pPr>
            <a:r>
              <a:rPr lang="en-US" sz="1916">
                <a:solidFill>
                  <a:srgbClr val="000000"/>
                </a:solidFill>
                <a:latin typeface="Nunito"/>
              </a:rPr>
              <a:t>Unsupervised learning can be performed to estimate the sentiments of these reviews and hence the popularity of a product. For unsupervised, the reviews have to be translated to English.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4829689" y="2972538"/>
            <a:ext cx="0" cy="1734308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839042" y="4602071"/>
            <a:ext cx="5981294" cy="186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5"/>
              </a:lnSpc>
              <a:spcBef>
                <a:spcPct val="0"/>
              </a:spcBef>
            </a:pPr>
            <a:r>
              <a:rPr lang="en-US" sz="5368">
                <a:solidFill>
                  <a:srgbClr val="000000"/>
                </a:solidFill>
                <a:latin typeface="Nunito Bold"/>
              </a:rPr>
              <a:t>gpt-3.5-turbo translation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460641" y="6470691"/>
            <a:ext cx="4592517" cy="5154866"/>
          </a:xfrm>
          <a:custGeom>
            <a:avLst/>
            <a:gdLst/>
            <a:ahLst/>
            <a:cxnLst/>
            <a:rect r="r" b="b" t="t" l="l"/>
            <a:pathLst>
              <a:path h="5154866" w="4592517">
                <a:moveTo>
                  <a:pt x="0" y="0"/>
                </a:moveTo>
                <a:lnTo>
                  <a:pt x="4592517" y="0"/>
                </a:lnTo>
                <a:lnTo>
                  <a:pt x="4592517" y="5154866"/>
                </a:lnTo>
                <a:lnTo>
                  <a:pt x="0" y="5154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9320" y="6798107"/>
            <a:ext cx="795945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Bold"/>
              </a:rPr>
              <a:t>About 27500 data points were translated. Out of which 10K reivews are valid ones (not NaN).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0616" y="1859923"/>
            <a:ext cx="10946768" cy="8270032"/>
          </a:xfrm>
          <a:custGeom>
            <a:avLst/>
            <a:gdLst/>
            <a:ahLst/>
            <a:cxnLst/>
            <a:rect r="r" b="b" t="t" l="l"/>
            <a:pathLst>
              <a:path h="8270032" w="10946768">
                <a:moveTo>
                  <a:pt x="0" y="0"/>
                </a:moveTo>
                <a:lnTo>
                  <a:pt x="10946768" y="0"/>
                </a:lnTo>
                <a:lnTo>
                  <a:pt x="10946768" y="8270031"/>
                </a:lnTo>
                <a:lnTo>
                  <a:pt x="0" y="8270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5979"/>
            <a:ext cx="11650474" cy="97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ts val="5759"/>
              </a:spcBef>
            </a:pPr>
            <a:r>
              <a:rPr lang="en-US" sz="6399">
                <a:solidFill>
                  <a:srgbClr val="494747"/>
                </a:solidFill>
                <a:latin typeface="Nunito Bold"/>
              </a:rPr>
              <a:t>AFINN and Textblob result: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59647" y="2396161"/>
            <a:ext cx="14466340" cy="5636374"/>
          </a:xfrm>
          <a:custGeom>
            <a:avLst/>
            <a:gdLst/>
            <a:ahLst/>
            <a:cxnLst/>
            <a:rect r="r" b="b" t="t" l="l"/>
            <a:pathLst>
              <a:path h="5636374" w="14466340">
                <a:moveTo>
                  <a:pt x="0" y="0"/>
                </a:moveTo>
                <a:lnTo>
                  <a:pt x="14466340" y="0"/>
                </a:lnTo>
                <a:lnTo>
                  <a:pt x="14466340" y="5636373"/>
                </a:lnTo>
                <a:lnTo>
                  <a:pt x="0" y="5636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5979"/>
            <a:ext cx="11650474" cy="97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ts val="5759"/>
              </a:spcBef>
            </a:pPr>
            <a:r>
              <a:rPr lang="en-US" sz="6399">
                <a:solidFill>
                  <a:srgbClr val="494747"/>
                </a:solidFill>
                <a:latin typeface="Nunito Bold"/>
              </a:rPr>
              <a:t>AFINN and Textblob result: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0537" y="-993919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60" y="0"/>
                </a:lnTo>
                <a:lnTo>
                  <a:pt x="2965860" y="2879580"/>
                </a:lnTo>
                <a:lnTo>
                  <a:pt x="0" y="2879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1600" y="8420421"/>
            <a:ext cx="3823533" cy="3733159"/>
          </a:xfrm>
          <a:custGeom>
            <a:avLst/>
            <a:gdLst/>
            <a:ahLst/>
            <a:cxnLst/>
            <a:rect r="r" b="b" t="t" l="l"/>
            <a:pathLst>
              <a:path h="3733159" w="3823533">
                <a:moveTo>
                  <a:pt x="0" y="0"/>
                </a:moveTo>
                <a:lnTo>
                  <a:pt x="3823533" y="0"/>
                </a:lnTo>
                <a:lnTo>
                  <a:pt x="3823533" y="3733158"/>
                </a:lnTo>
                <a:lnTo>
                  <a:pt x="0" y="373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9340" y="5541184"/>
            <a:ext cx="2683348" cy="2639439"/>
          </a:xfrm>
          <a:custGeom>
            <a:avLst/>
            <a:gdLst/>
            <a:ahLst/>
            <a:cxnLst/>
            <a:rect r="r" b="b" t="t" l="l"/>
            <a:pathLst>
              <a:path h="2639439" w="2683348">
                <a:moveTo>
                  <a:pt x="0" y="0"/>
                </a:moveTo>
                <a:lnTo>
                  <a:pt x="2683348" y="0"/>
                </a:lnTo>
                <a:lnTo>
                  <a:pt x="2683348" y="2639438"/>
                </a:lnTo>
                <a:lnTo>
                  <a:pt x="0" y="2639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19380" y="6743436"/>
            <a:ext cx="2139920" cy="2514864"/>
          </a:xfrm>
          <a:custGeom>
            <a:avLst/>
            <a:gdLst/>
            <a:ahLst/>
            <a:cxnLst/>
            <a:rect r="r" b="b" t="t" l="l"/>
            <a:pathLst>
              <a:path h="2514864" w="2139920">
                <a:moveTo>
                  <a:pt x="0" y="0"/>
                </a:moveTo>
                <a:lnTo>
                  <a:pt x="2139920" y="0"/>
                </a:lnTo>
                <a:lnTo>
                  <a:pt x="2139920" y="2514864"/>
                </a:lnTo>
                <a:lnTo>
                  <a:pt x="0" y="2514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7415" y="2247470"/>
            <a:ext cx="329981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Bold"/>
              </a:rPr>
              <a:t>Tfidf Metric</a:t>
            </a:r>
          </a:p>
        </p:txBody>
      </p:sp>
      <p:sp>
        <p:nvSpPr>
          <p:cNvPr name="AutoShape 7" id="7"/>
          <p:cNvSpPr/>
          <p:nvPr/>
        </p:nvSpPr>
        <p:spPr>
          <a:xfrm>
            <a:off x="3819644" y="2497660"/>
            <a:ext cx="229495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4159" y="3319350"/>
            <a:ext cx="8698959" cy="5938950"/>
          </a:xfrm>
          <a:custGeom>
            <a:avLst/>
            <a:gdLst/>
            <a:ahLst/>
            <a:cxnLst/>
            <a:rect r="r" b="b" t="t" l="l"/>
            <a:pathLst>
              <a:path h="5938950" w="8698959">
                <a:moveTo>
                  <a:pt x="0" y="0"/>
                </a:moveTo>
                <a:lnTo>
                  <a:pt x="8698959" y="0"/>
                </a:lnTo>
                <a:lnTo>
                  <a:pt x="8698959" y="5938950"/>
                </a:lnTo>
                <a:lnTo>
                  <a:pt x="0" y="59389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82269"/>
            <a:ext cx="8094464" cy="131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Nunito Bold"/>
              </a:rPr>
              <a:t>Supervised Learning Model and Selection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36929" y="2247470"/>
            <a:ext cx="701298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Bold"/>
              </a:rPr>
              <a:t>Give weightage to each word in the review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35486" y="5086350"/>
            <a:ext cx="7214592" cy="133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000000"/>
                </a:solidFill>
                <a:latin typeface="Nunito Bold"/>
              </a:rPr>
              <a:t>AUC LogisticRegression:  0.942435674180289</a:t>
            </a:r>
          </a:p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000000"/>
                </a:solidFill>
                <a:latin typeface="Nunito Bold"/>
              </a:rPr>
              <a:t>AUC RandomForest:         0.9450056715387773</a:t>
            </a:r>
          </a:p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000000"/>
                </a:solidFill>
                <a:latin typeface="Nunito Bold"/>
              </a:rPr>
              <a:t>AUC SupportVector:         0.9485774753873948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40102" y="3965700"/>
            <a:ext cx="10207795" cy="117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ts val="6599"/>
              </a:spcBef>
            </a:pPr>
            <a:r>
              <a:rPr lang="en-US" sz="8799">
                <a:solidFill>
                  <a:srgbClr val="494747"/>
                </a:solidFill>
                <a:latin typeface="Londrina Solid Heavy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930537" y="-993919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60" y="0"/>
                </a:lnTo>
                <a:lnTo>
                  <a:pt x="2965860" y="2879580"/>
                </a:lnTo>
                <a:lnTo>
                  <a:pt x="0" y="2879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1381" y="1885661"/>
            <a:ext cx="527883" cy="778379"/>
          </a:xfrm>
          <a:custGeom>
            <a:avLst/>
            <a:gdLst/>
            <a:ahLst/>
            <a:cxnLst/>
            <a:rect r="r" b="b" t="t" l="l"/>
            <a:pathLst>
              <a:path h="778379" w="527883">
                <a:moveTo>
                  <a:pt x="0" y="0"/>
                </a:moveTo>
                <a:lnTo>
                  <a:pt x="527883" y="0"/>
                </a:lnTo>
                <a:lnTo>
                  <a:pt x="527883" y="778379"/>
                </a:lnTo>
                <a:lnTo>
                  <a:pt x="0" y="778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89340" y="5541184"/>
            <a:ext cx="2683348" cy="2639439"/>
          </a:xfrm>
          <a:custGeom>
            <a:avLst/>
            <a:gdLst/>
            <a:ahLst/>
            <a:cxnLst/>
            <a:rect r="r" b="b" t="t" l="l"/>
            <a:pathLst>
              <a:path h="2639439" w="2683348">
                <a:moveTo>
                  <a:pt x="0" y="0"/>
                </a:moveTo>
                <a:lnTo>
                  <a:pt x="2683348" y="0"/>
                </a:lnTo>
                <a:lnTo>
                  <a:pt x="2683348" y="2639438"/>
                </a:lnTo>
                <a:lnTo>
                  <a:pt x="0" y="2639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19380" y="6743436"/>
            <a:ext cx="2139920" cy="2514864"/>
          </a:xfrm>
          <a:custGeom>
            <a:avLst/>
            <a:gdLst/>
            <a:ahLst/>
            <a:cxnLst/>
            <a:rect r="r" b="b" t="t" l="l"/>
            <a:pathLst>
              <a:path h="2514864" w="2139920">
                <a:moveTo>
                  <a:pt x="0" y="0"/>
                </a:moveTo>
                <a:lnTo>
                  <a:pt x="2139920" y="0"/>
                </a:lnTo>
                <a:lnTo>
                  <a:pt x="2139920" y="2514864"/>
                </a:lnTo>
                <a:lnTo>
                  <a:pt x="0" y="2514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1600" y="8420421"/>
            <a:ext cx="3823533" cy="3733159"/>
          </a:xfrm>
          <a:custGeom>
            <a:avLst/>
            <a:gdLst/>
            <a:ahLst/>
            <a:cxnLst/>
            <a:rect r="r" b="b" t="t" l="l"/>
            <a:pathLst>
              <a:path h="3733159" w="3823533">
                <a:moveTo>
                  <a:pt x="0" y="0"/>
                </a:moveTo>
                <a:lnTo>
                  <a:pt x="3823533" y="0"/>
                </a:lnTo>
                <a:lnTo>
                  <a:pt x="3823533" y="3733158"/>
                </a:lnTo>
                <a:lnTo>
                  <a:pt x="0" y="3733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03264" y="1028700"/>
            <a:ext cx="1156036" cy="1038330"/>
          </a:xfrm>
          <a:custGeom>
            <a:avLst/>
            <a:gdLst/>
            <a:ahLst/>
            <a:cxnLst/>
            <a:rect r="r" b="b" t="t" l="l"/>
            <a:pathLst>
              <a:path h="1038330" w="1156036">
                <a:moveTo>
                  <a:pt x="0" y="0"/>
                </a:moveTo>
                <a:lnTo>
                  <a:pt x="1156036" y="0"/>
                </a:lnTo>
                <a:lnTo>
                  <a:pt x="1156036" y="1038330"/>
                </a:lnTo>
                <a:lnTo>
                  <a:pt x="0" y="1038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75485" y="1428380"/>
            <a:ext cx="6584209" cy="6584209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2"/>
              <a:stretch>
                <a:fillRect l="-42121" t="0" r="-4212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45248" y="6225265"/>
            <a:ext cx="3914447" cy="2633355"/>
          </a:xfrm>
          <a:custGeom>
            <a:avLst/>
            <a:gdLst/>
            <a:ahLst/>
            <a:cxnLst/>
            <a:rect r="r" b="b" t="t" l="l"/>
            <a:pathLst>
              <a:path h="2633355" w="3914447">
                <a:moveTo>
                  <a:pt x="0" y="0"/>
                </a:moveTo>
                <a:lnTo>
                  <a:pt x="3914447" y="0"/>
                </a:lnTo>
                <a:lnTo>
                  <a:pt x="3914447" y="2633355"/>
                </a:lnTo>
                <a:lnTo>
                  <a:pt x="0" y="2633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19181" y="1691839"/>
            <a:ext cx="1455168" cy="1633352"/>
          </a:xfrm>
          <a:custGeom>
            <a:avLst/>
            <a:gdLst/>
            <a:ahLst/>
            <a:cxnLst/>
            <a:rect r="r" b="b" t="t" l="l"/>
            <a:pathLst>
              <a:path h="1633352" w="1455168">
                <a:moveTo>
                  <a:pt x="0" y="0"/>
                </a:moveTo>
                <a:lnTo>
                  <a:pt x="1455168" y="0"/>
                </a:lnTo>
                <a:lnTo>
                  <a:pt x="1455168" y="1633352"/>
                </a:lnTo>
                <a:lnTo>
                  <a:pt x="0" y="1633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75485" y="2064509"/>
            <a:ext cx="1585735" cy="444006"/>
          </a:xfrm>
          <a:custGeom>
            <a:avLst/>
            <a:gdLst/>
            <a:ahLst/>
            <a:cxnLst/>
            <a:rect r="r" b="b" t="t" l="l"/>
            <a:pathLst>
              <a:path h="444006" w="1585735">
                <a:moveTo>
                  <a:pt x="0" y="0"/>
                </a:moveTo>
                <a:lnTo>
                  <a:pt x="1585735" y="0"/>
                </a:lnTo>
                <a:lnTo>
                  <a:pt x="1585735" y="444006"/>
                </a:lnTo>
                <a:lnTo>
                  <a:pt x="0" y="444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43939"/>
            <a:ext cx="8269609" cy="5911533"/>
            <a:chOff x="0" y="0"/>
            <a:chExt cx="11026145" cy="78820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80975"/>
              <a:ext cx="11026145" cy="3580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07"/>
                </a:lnSpc>
                <a:spcBef>
                  <a:spcPts val="7580"/>
                </a:spcBef>
              </a:pPr>
              <a:r>
                <a:rPr lang="en-US" sz="10107">
                  <a:solidFill>
                    <a:srgbClr val="494747"/>
                  </a:solidFill>
                  <a:latin typeface="Londrina Solid Heavy"/>
                </a:rPr>
                <a:t>Preliminary Data Analysis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78164"/>
              <a:ext cx="9541745" cy="871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37"/>
                </a:lnSpc>
                <a:spcBef>
                  <a:spcPts val="3928"/>
                </a:spcBef>
              </a:pPr>
              <a:r>
                <a:rPr lang="en-US" sz="4364">
                  <a:solidFill>
                    <a:srgbClr val="494747"/>
                  </a:solidFill>
                  <a:latin typeface="Nunito"/>
                </a:rPr>
                <a:t>Exploratory analysis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076262"/>
              <a:ext cx="9541745" cy="1805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0744" indent="-260372" lvl="1">
                <a:lnSpc>
                  <a:spcPts val="2894"/>
                </a:lnSpc>
                <a:spcBef>
                  <a:spcPts val="1085"/>
                </a:spcBef>
                <a:buFont typeface="Arial"/>
                <a:buChar char="•"/>
              </a:pPr>
              <a:r>
                <a:rPr lang="en-US" sz="2411">
                  <a:solidFill>
                    <a:srgbClr val="494747"/>
                  </a:solidFill>
                  <a:latin typeface="Nunito Light"/>
                </a:rPr>
                <a:t>Merging with Brazil Population Data</a:t>
              </a:r>
            </a:p>
            <a:p>
              <a:pPr algn="l" marL="520744" indent="-260372" lvl="1">
                <a:lnSpc>
                  <a:spcPts val="2894"/>
                </a:lnSpc>
                <a:spcBef>
                  <a:spcPts val="1085"/>
                </a:spcBef>
                <a:buFont typeface="Arial"/>
                <a:buChar char="•"/>
              </a:pPr>
              <a:r>
                <a:rPr lang="en-US" sz="2411">
                  <a:solidFill>
                    <a:srgbClr val="494747"/>
                  </a:solidFill>
                  <a:latin typeface="Nunito Light"/>
                </a:rPr>
                <a:t>Geographical distribution of buyers and sellers</a:t>
              </a:r>
            </a:p>
            <a:p>
              <a:pPr algn="l" marL="520744" indent="-260372" lvl="1">
                <a:lnSpc>
                  <a:spcPts val="2894"/>
                </a:lnSpc>
                <a:spcBef>
                  <a:spcPts val="1085"/>
                </a:spcBef>
                <a:buFont typeface="Arial"/>
                <a:buChar char="•"/>
              </a:pPr>
              <a:r>
                <a:rPr lang="en-US" sz="2411">
                  <a:solidFill>
                    <a:srgbClr val="494747"/>
                  </a:solidFill>
                  <a:latin typeface="Nunito Light"/>
                </a:rPr>
                <a:t>Monthly trend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60521" y="2581280"/>
            <a:ext cx="14366957" cy="5746783"/>
          </a:xfrm>
          <a:custGeom>
            <a:avLst/>
            <a:gdLst/>
            <a:ahLst/>
            <a:cxnLst/>
            <a:rect r="r" b="b" t="t" l="l"/>
            <a:pathLst>
              <a:path h="5746783" w="14366957">
                <a:moveTo>
                  <a:pt x="0" y="0"/>
                </a:moveTo>
                <a:lnTo>
                  <a:pt x="14366958" y="0"/>
                </a:lnTo>
                <a:lnTo>
                  <a:pt x="14366958" y="5746783"/>
                </a:lnTo>
                <a:lnTo>
                  <a:pt x="0" y="57467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32704"/>
            <a:ext cx="6331248" cy="49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1"/>
              </a:lnSpc>
              <a:spcBef>
                <a:spcPct val="0"/>
              </a:spcBef>
            </a:pPr>
            <a:r>
              <a:rPr lang="en-US" sz="2972">
                <a:solidFill>
                  <a:srgbClr val="000000"/>
                </a:solidFill>
                <a:latin typeface="Nunito Bold"/>
              </a:rPr>
              <a:t>Merging with Brazil Population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27380"/>
            <a:ext cx="17259300" cy="91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Nunito Bold"/>
              </a:rPr>
              <a:t>Brazil Cities Population Data:</a:t>
            </a:r>
            <a:r>
              <a:rPr lang="en-US" sz="2672">
                <a:solidFill>
                  <a:srgbClr val="000000"/>
                </a:solidFill>
                <a:latin typeface="Nunito"/>
              </a:rPr>
              <a:t>The current population of Brazil is 215,653,799 as of Friday, July 22, 2022, based on Worldometer elaboration of the latest United Nations data.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08849" y="-1372951"/>
            <a:ext cx="2812376" cy="2745902"/>
          </a:xfrm>
          <a:custGeom>
            <a:avLst/>
            <a:gdLst/>
            <a:ahLst/>
            <a:cxnLst/>
            <a:rect r="r" b="b" t="t" l="l"/>
            <a:pathLst>
              <a:path h="2745902" w="2812376">
                <a:moveTo>
                  <a:pt x="0" y="0"/>
                </a:moveTo>
                <a:lnTo>
                  <a:pt x="2812376" y="0"/>
                </a:lnTo>
                <a:lnTo>
                  <a:pt x="2812376" y="2745902"/>
                </a:lnTo>
                <a:lnTo>
                  <a:pt x="0" y="274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68773"/>
            <a:ext cx="2965859" cy="2879580"/>
          </a:xfrm>
          <a:custGeom>
            <a:avLst/>
            <a:gdLst/>
            <a:ahLst/>
            <a:cxnLst/>
            <a:rect r="r" b="b" t="t" l="l"/>
            <a:pathLst>
              <a:path h="2879580" w="2965859">
                <a:moveTo>
                  <a:pt x="0" y="0"/>
                </a:moveTo>
                <a:lnTo>
                  <a:pt x="2965859" y="0"/>
                </a:lnTo>
                <a:lnTo>
                  <a:pt x="2965859" y="2879579"/>
                </a:lnTo>
                <a:lnTo>
                  <a:pt x="0" y="287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92748" y="5349717"/>
            <a:ext cx="2373146" cy="2334312"/>
          </a:xfrm>
          <a:custGeom>
            <a:avLst/>
            <a:gdLst/>
            <a:ahLst/>
            <a:cxnLst/>
            <a:rect r="r" b="b" t="t" l="l"/>
            <a:pathLst>
              <a:path h="2334312" w="2373146">
                <a:moveTo>
                  <a:pt x="0" y="0"/>
                </a:moveTo>
                <a:lnTo>
                  <a:pt x="2373145" y="0"/>
                </a:lnTo>
                <a:lnTo>
                  <a:pt x="2373145" y="2334313"/>
                </a:lnTo>
                <a:lnTo>
                  <a:pt x="0" y="23343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6341" y="6844196"/>
            <a:ext cx="1212813" cy="1361321"/>
          </a:xfrm>
          <a:custGeom>
            <a:avLst/>
            <a:gdLst/>
            <a:ahLst/>
            <a:cxnLst/>
            <a:rect r="r" b="b" t="t" l="l"/>
            <a:pathLst>
              <a:path h="1361321" w="1212813">
                <a:moveTo>
                  <a:pt x="0" y="0"/>
                </a:moveTo>
                <a:lnTo>
                  <a:pt x="1212813" y="0"/>
                </a:lnTo>
                <a:lnTo>
                  <a:pt x="1212813" y="1361321"/>
                </a:lnTo>
                <a:lnTo>
                  <a:pt x="0" y="1361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2041" y="1733762"/>
            <a:ext cx="15973615" cy="6474199"/>
          </a:xfrm>
          <a:custGeom>
            <a:avLst/>
            <a:gdLst/>
            <a:ahLst/>
            <a:cxnLst/>
            <a:rect r="r" b="b" t="t" l="l"/>
            <a:pathLst>
              <a:path h="6474199" w="15973615">
                <a:moveTo>
                  <a:pt x="0" y="0"/>
                </a:moveTo>
                <a:lnTo>
                  <a:pt x="15973615" y="0"/>
                </a:lnTo>
                <a:lnTo>
                  <a:pt x="15973615" y="6474199"/>
                </a:lnTo>
                <a:lnTo>
                  <a:pt x="0" y="64741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2041" y="1039576"/>
            <a:ext cx="2362827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  <a:spcBef>
                <a:spcPts val="2070"/>
              </a:spcBef>
            </a:pPr>
            <a:r>
              <a:rPr lang="en-US" sz="2300">
                <a:solidFill>
                  <a:srgbClr val="494747"/>
                </a:solidFill>
                <a:latin typeface="Nunito Bold"/>
              </a:rPr>
              <a:t>So the concept of Penetration Rate was introduced: customers\</a:t>
            </a:r>
            <a:r>
              <a:rPr lang="en-US" sz="2300">
                <a:solidFill>
                  <a:srgbClr val="494747"/>
                </a:solidFill>
                <a:latin typeface="Nunito Bold"/>
              </a:rPr>
              <a:t>population and sellers\population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524200" y="83819"/>
            <a:ext cx="9888084" cy="44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494747"/>
                </a:solidFill>
                <a:latin typeface="Nunito Bold"/>
                <a:ea typeface="Nunito Bold"/>
              </a:rPr>
              <a:t>目前演讲人：PinZhao Li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731318"/>
            <a:ext cx="5641388" cy="6332170"/>
          </a:xfrm>
          <a:custGeom>
            <a:avLst/>
            <a:gdLst/>
            <a:ahLst/>
            <a:cxnLst/>
            <a:rect r="r" b="b" t="t" l="l"/>
            <a:pathLst>
              <a:path h="6332170" w="5641388">
                <a:moveTo>
                  <a:pt x="0" y="0"/>
                </a:moveTo>
                <a:lnTo>
                  <a:pt x="5641388" y="0"/>
                </a:lnTo>
                <a:lnTo>
                  <a:pt x="5641388" y="6332169"/>
                </a:lnTo>
                <a:lnTo>
                  <a:pt x="0" y="6332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59100" y="7077781"/>
            <a:ext cx="4152900" cy="4084944"/>
          </a:xfrm>
          <a:custGeom>
            <a:avLst/>
            <a:gdLst/>
            <a:ahLst/>
            <a:cxnLst/>
            <a:rect r="r" b="b" t="t" l="l"/>
            <a:pathLst>
              <a:path h="4084944" w="4152900">
                <a:moveTo>
                  <a:pt x="0" y="0"/>
                </a:moveTo>
                <a:lnTo>
                  <a:pt x="4152900" y="0"/>
                </a:lnTo>
                <a:lnTo>
                  <a:pt x="4152900" y="4084943"/>
                </a:lnTo>
                <a:lnTo>
                  <a:pt x="0" y="408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64555" y="8687644"/>
            <a:ext cx="4076116" cy="1141312"/>
          </a:xfrm>
          <a:custGeom>
            <a:avLst/>
            <a:gdLst/>
            <a:ahLst/>
            <a:cxnLst/>
            <a:rect r="r" b="b" t="t" l="l"/>
            <a:pathLst>
              <a:path h="1141312" w="4076116">
                <a:moveTo>
                  <a:pt x="0" y="0"/>
                </a:moveTo>
                <a:lnTo>
                  <a:pt x="4076115" y="0"/>
                </a:lnTo>
                <a:lnTo>
                  <a:pt x="4076115" y="1141312"/>
                </a:lnTo>
                <a:lnTo>
                  <a:pt x="0" y="1141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077781"/>
            <a:ext cx="1055766" cy="1556759"/>
          </a:xfrm>
          <a:custGeom>
            <a:avLst/>
            <a:gdLst/>
            <a:ahLst/>
            <a:cxnLst/>
            <a:rect r="r" b="b" t="t" l="l"/>
            <a:pathLst>
              <a:path h="1556759" w="1055766">
                <a:moveTo>
                  <a:pt x="0" y="0"/>
                </a:moveTo>
                <a:lnTo>
                  <a:pt x="1055766" y="0"/>
                </a:lnTo>
                <a:lnTo>
                  <a:pt x="1055766" y="1556759"/>
                </a:lnTo>
                <a:lnTo>
                  <a:pt x="0" y="1556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5602" y="1028700"/>
            <a:ext cx="973698" cy="1144303"/>
          </a:xfrm>
          <a:custGeom>
            <a:avLst/>
            <a:gdLst/>
            <a:ahLst/>
            <a:cxnLst/>
            <a:rect r="r" b="b" t="t" l="l"/>
            <a:pathLst>
              <a:path h="1144303" w="973698">
                <a:moveTo>
                  <a:pt x="0" y="0"/>
                </a:moveTo>
                <a:lnTo>
                  <a:pt x="973698" y="0"/>
                </a:lnTo>
                <a:lnTo>
                  <a:pt x="973698" y="1144303"/>
                </a:lnTo>
                <a:lnTo>
                  <a:pt x="0" y="1144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0859" y="-338750"/>
            <a:ext cx="1858697" cy="2511753"/>
          </a:xfrm>
          <a:custGeom>
            <a:avLst/>
            <a:gdLst/>
            <a:ahLst/>
            <a:cxnLst/>
            <a:rect r="r" b="b" t="t" l="l"/>
            <a:pathLst>
              <a:path h="2511753" w="1858697">
                <a:moveTo>
                  <a:pt x="0" y="0"/>
                </a:moveTo>
                <a:lnTo>
                  <a:pt x="1858697" y="0"/>
                </a:lnTo>
                <a:lnTo>
                  <a:pt x="1858697" y="2511753"/>
                </a:lnTo>
                <a:lnTo>
                  <a:pt x="0" y="2511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07174" y="3049524"/>
            <a:ext cx="10673508" cy="2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ts val="6599"/>
              </a:spcBef>
            </a:pPr>
            <a:r>
              <a:rPr lang="en-US" sz="8799">
                <a:solidFill>
                  <a:srgbClr val="494747"/>
                </a:solidFill>
                <a:latin typeface="Londrina Solid Heavy"/>
              </a:rPr>
              <a:t>Geographical Distribution of Orders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731318"/>
            <a:ext cx="5641388" cy="6332170"/>
          </a:xfrm>
          <a:custGeom>
            <a:avLst/>
            <a:gdLst/>
            <a:ahLst/>
            <a:cxnLst/>
            <a:rect r="r" b="b" t="t" l="l"/>
            <a:pathLst>
              <a:path h="6332170" w="5641388">
                <a:moveTo>
                  <a:pt x="0" y="0"/>
                </a:moveTo>
                <a:lnTo>
                  <a:pt x="5641388" y="0"/>
                </a:lnTo>
                <a:lnTo>
                  <a:pt x="5641388" y="6332169"/>
                </a:lnTo>
                <a:lnTo>
                  <a:pt x="0" y="6332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59100" y="7077781"/>
            <a:ext cx="4152900" cy="4084944"/>
          </a:xfrm>
          <a:custGeom>
            <a:avLst/>
            <a:gdLst/>
            <a:ahLst/>
            <a:cxnLst/>
            <a:rect r="r" b="b" t="t" l="l"/>
            <a:pathLst>
              <a:path h="4084944" w="4152900">
                <a:moveTo>
                  <a:pt x="0" y="0"/>
                </a:moveTo>
                <a:lnTo>
                  <a:pt x="4152900" y="0"/>
                </a:lnTo>
                <a:lnTo>
                  <a:pt x="4152900" y="4084943"/>
                </a:lnTo>
                <a:lnTo>
                  <a:pt x="0" y="408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64555" y="8687644"/>
            <a:ext cx="4076116" cy="1141312"/>
          </a:xfrm>
          <a:custGeom>
            <a:avLst/>
            <a:gdLst/>
            <a:ahLst/>
            <a:cxnLst/>
            <a:rect r="r" b="b" t="t" l="l"/>
            <a:pathLst>
              <a:path h="1141312" w="4076116">
                <a:moveTo>
                  <a:pt x="0" y="0"/>
                </a:moveTo>
                <a:lnTo>
                  <a:pt x="4076115" y="0"/>
                </a:lnTo>
                <a:lnTo>
                  <a:pt x="4076115" y="1141312"/>
                </a:lnTo>
                <a:lnTo>
                  <a:pt x="0" y="1141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077781"/>
            <a:ext cx="1055766" cy="1556759"/>
          </a:xfrm>
          <a:custGeom>
            <a:avLst/>
            <a:gdLst/>
            <a:ahLst/>
            <a:cxnLst/>
            <a:rect r="r" b="b" t="t" l="l"/>
            <a:pathLst>
              <a:path h="1556759" w="1055766">
                <a:moveTo>
                  <a:pt x="0" y="0"/>
                </a:moveTo>
                <a:lnTo>
                  <a:pt x="1055766" y="0"/>
                </a:lnTo>
                <a:lnTo>
                  <a:pt x="1055766" y="1556759"/>
                </a:lnTo>
                <a:lnTo>
                  <a:pt x="0" y="1556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5602" y="1028700"/>
            <a:ext cx="973698" cy="1144303"/>
          </a:xfrm>
          <a:custGeom>
            <a:avLst/>
            <a:gdLst/>
            <a:ahLst/>
            <a:cxnLst/>
            <a:rect r="r" b="b" t="t" l="l"/>
            <a:pathLst>
              <a:path h="1144303" w="973698">
                <a:moveTo>
                  <a:pt x="0" y="0"/>
                </a:moveTo>
                <a:lnTo>
                  <a:pt x="973698" y="0"/>
                </a:lnTo>
                <a:lnTo>
                  <a:pt x="973698" y="1144303"/>
                </a:lnTo>
                <a:lnTo>
                  <a:pt x="0" y="1144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0859" y="-338750"/>
            <a:ext cx="1858697" cy="2511753"/>
          </a:xfrm>
          <a:custGeom>
            <a:avLst/>
            <a:gdLst/>
            <a:ahLst/>
            <a:cxnLst/>
            <a:rect r="r" b="b" t="t" l="l"/>
            <a:pathLst>
              <a:path h="2511753" w="1858697">
                <a:moveTo>
                  <a:pt x="0" y="0"/>
                </a:moveTo>
                <a:lnTo>
                  <a:pt x="1858697" y="0"/>
                </a:lnTo>
                <a:lnTo>
                  <a:pt x="1858697" y="2511753"/>
                </a:lnTo>
                <a:lnTo>
                  <a:pt x="0" y="2511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46582" y="3186410"/>
            <a:ext cx="11994836" cy="3213927"/>
          </a:xfrm>
          <a:custGeom>
            <a:avLst/>
            <a:gdLst/>
            <a:ahLst/>
            <a:cxnLst/>
            <a:rect r="r" b="b" t="t" l="l"/>
            <a:pathLst>
              <a:path h="3213927" w="11994836">
                <a:moveTo>
                  <a:pt x="0" y="0"/>
                </a:moveTo>
                <a:lnTo>
                  <a:pt x="11994836" y="0"/>
                </a:lnTo>
                <a:lnTo>
                  <a:pt x="11994836" y="3213928"/>
                </a:lnTo>
                <a:lnTo>
                  <a:pt x="0" y="32139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7241" y="7020631"/>
            <a:ext cx="7935846" cy="47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ts val="2940"/>
              </a:spcBef>
            </a:pPr>
            <a:r>
              <a:rPr lang="en-US" sz="2800">
                <a:solidFill>
                  <a:srgbClr val="494747"/>
                </a:solidFill>
                <a:latin typeface="Nunito Bold"/>
              </a:rPr>
              <a:t>Geolocation Dataset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DAGGoQ-Dm-Y</dc:identifier>
  <dcterms:modified xsi:type="dcterms:W3CDTF">2011-08-01T06:04:30Z</dcterms:modified>
  <cp:revision>1</cp:revision>
  <dc:title>Olist Business Analysis</dc:title>
</cp:coreProperties>
</file>